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85" r:id="rId6"/>
    <p:sldId id="260" r:id="rId7"/>
    <p:sldId id="261" r:id="rId8"/>
    <p:sldId id="262" r:id="rId9"/>
    <p:sldId id="265" r:id="rId10"/>
    <p:sldId id="278" r:id="rId11"/>
    <p:sldId id="266" r:id="rId12"/>
    <p:sldId id="267" r:id="rId13"/>
    <p:sldId id="268" r:id="rId14"/>
    <p:sldId id="269" r:id="rId15"/>
    <p:sldId id="279" r:id="rId16"/>
    <p:sldId id="286" r:id="rId17"/>
    <p:sldId id="280" r:id="rId18"/>
    <p:sldId id="270" r:id="rId19"/>
    <p:sldId id="272" r:id="rId20"/>
    <p:sldId id="273" r:id="rId21"/>
    <p:sldId id="274" r:id="rId22"/>
    <p:sldId id="275" r:id="rId23"/>
    <p:sldId id="282" r:id="rId24"/>
    <p:sldId id="281" r:id="rId25"/>
    <p:sldId id="283" r:id="rId26"/>
    <p:sldId id="284"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425E"/>
    <a:srgbClr val="22425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A977F7-DC93-4BDA-8E45-425112CE75D6}" v="11" dt="2023-03-16T13:49:22.9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snapToGrid="0" snapToObjects="1">
      <p:cViewPr varScale="1">
        <p:scale>
          <a:sx n="85" d="100"/>
          <a:sy n="85" d="100"/>
        </p:scale>
        <p:origin x="990" y="84"/>
      </p:cViewPr>
      <p:guideLst>
        <p:guide orient="horz" pos="1620"/>
        <p:guide pos="2880"/>
      </p:guideLst>
    </p:cSldViewPr>
  </p:slideViewPr>
  <p:notesTextViewPr>
    <p:cViewPr>
      <p:scale>
        <a:sx n="100" d="100"/>
        <a:sy n="100" d="100"/>
      </p:scale>
      <p:origin x="0" y="0"/>
    </p:cViewPr>
  </p:notesTextViewPr>
  <p:notesViewPr>
    <p:cSldViewPr snapToGrid="0" snapToObjects="1">
      <p:cViewPr varScale="1">
        <p:scale>
          <a:sx n="62" d="100"/>
          <a:sy n="62" d="100"/>
        </p:scale>
        <p:origin x="97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nelis Hameete" userId="90585a933903525e" providerId="LiveId" clId="{B0A977F7-DC93-4BDA-8E45-425112CE75D6}"/>
    <pc:docChg chg="custSel addSld modSld sldOrd">
      <pc:chgData name="Cornelis Hameete" userId="90585a933903525e" providerId="LiveId" clId="{B0A977F7-DC93-4BDA-8E45-425112CE75D6}" dt="2023-03-16T13:56:15.433" v="33" actId="14100"/>
      <pc:docMkLst>
        <pc:docMk/>
      </pc:docMkLst>
      <pc:sldChg chg="modSp mod ord">
        <pc:chgData name="Cornelis Hameete" userId="90585a933903525e" providerId="LiveId" clId="{B0A977F7-DC93-4BDA-8E45-425112CE75D6}" dt="2023-03-16T13:52:36.749" v="25" actId="14100"/>
        <pc:sldMkLst>
          <pc:docMk/>
          <pc:sldMk cId="2890110718" sldId="279"/>
        </pc:sldMkLst>
        <pc:picChg chg="mod">
          <ac:chgData name="Cornelis Hameete" userId="90585a933903525e" providerId="LiveId" clId="{B0A977F7-DC93-4BDA-8E45-425112CE75D6}" dt="2023-03-16T13:52:36.749" v="25" actId="14100"/>
          <ac:picMkLst>
            <pc:docMk/>
            <pc:sldMk cId="2890110718" sldId="279"/>
            <ac:picMk id="5" creationId="{4509230E-F803-1693-828C-7B90587DB025}"/>
          </ac:picMkLst>
        </pc:picChg>
      </pc:sldChg>
      <pc:sldChg chg="ord">
        <pc:chgData name="Cornelis Hameete" userId="90585a933903525e" providerId="LiveId" clId="{B0A977F7-DC93-4BDA-8E45-425112CE75D6}" dt="2023-03-15T22:33:34.496" v="3"/>
        <pc:sldMkLst>
          <pc:docMk/>
          <pc:sldMk cId="3133181298" sldId="280"/>
        </pc:sldMkLst>
      </pc:sldChg>
      <pc:sldChg chg="modSp mod">
        <pc:chgData name="Cornelis Hameete" userId="90585a933903525e" providerId="LiveId" clId="{B0A977F7-DC93-4BDA-8E45-425112CE75D6}" dt="2023-03-16T13:56:15.433" v="33" actId="14100"/>
        <pc:sldMkLst>
          <pc:docMk/>
          <pc:sldMk cId="262425723" sldId="282"/>
        </pc:sldMkLst>
        <pc:picChg chg="mod">
          <ac:chgData name="Cornelis Hameete" userId="90585a933903525e" providerId="LiveId" clId="{B0A977F7-DC93-4BDA-8E45-425112CE75D6}" dt="2023-03-16T13:56:15.433" v="33" actId="14100"/>
          <ac:picMkLst>
            <pc:docMk/>
            <pc:sldMk cId="262425723" sldId="282"/>
            <ac:picMk id="5" creationId="{2248E570-6E47-AFAC-226E-5EFFC2A6D44E}"/>
          </ac:picMkLst>
        </pc:picChg>
        <pc:picChg chg="mod">
          <ac:chgData name="Cornelis Hameete" userId="90585a933903525e" providerId="LiveId" clId="{B0A977F7-DC93-4BDA-8E45-425112CE75D6}" dt="2023-03-16T13:56:06.860" v="31" actId="1076"/>
          <ac:picMkLst>
            <pc:docMk/>
            <pc:sldMk cId="262425723" sldId="282"/>
            <ac:picMk id="7" creationId="{BF02AA1A-0EE6-E6F3-4CB7-839157B4FBC3}"/>
          </ac:picMkLst>
        </pc:picChg>
      </pc:sldChg>
      <pc:sldChg chg="delSp mod">
        <pc:chgData name="Cornelis Hameete" userId="90585a933903525e" providerId="LiveId" clId="{B0A977F7-DC93-4BDA-8E45-425112CE75D6}" dt="2023-03-15T22:33:16.548" v="1" actId="478"/>
        <pc:sldMkLst>
          <pc:docMk/>
          <pc:sldMk cId="3704863044" sldId="284"/>
        </pc:sldMkLst>
        <pc:spChg chg="del">
          <ac:chgData name="Cornelis Hameete" userId="90585a933903525e" providerId="LiveId" clId="{B0A977F7-DC93-4BDA-8E45-425112CE75D6}" dt="2023-03-15T22:33:16.548" v="1" actId="478"/>
          <ac:spMkLst>
            <pc:docMk/>
            <pc:sldMk cId="3704863044" sldId="284"/>
            <ac:spMk id="2" creationId="{511ACEAE-30CA-E6CC-DED2-404C51B3C9FB}"/>
          </ac:spMkLst>
        </pc:spChg>
        <pc:spChg chg="del">
          <ac:chgData name="Cornelis Hameete" userId="90585a933903525e" providerId="LiveId" clId="{B0A977F7-DC93-4BDA-8E45-425112CE75D6}" dt="2023-03-15T22:33:14.456" v="0" actId="478"/>
          <ac:spMkLst>
            <pc:docMk/>
            <pc:sldMk cId="3704863044" sldId="284"/>
            <ac:spMk id="3" creationId="{942F40E7-46C7-21A3-8267-1500380E5ACA}"/>
          </ac:spMkLst>
        </pc:spChg>
      </pc:sldChg>
      <pc:sldChg chg="addSp delSp modSp add mod">
        <pc:chgData name="Cornelis Hameete" userId="90585a933903525e" providerId="LiveId" clId="{B0A977F7-DC93-4BDA-8E45-425112CE75D6}" dt="2023-03-16T13:49:26.283" v="21" actId="1076"/>
        <pc:sldMkLst>
          <pc:docMk/>
          <pc:sldMk cId="3725027299" sldId="285"/>
        </pc:sldMkLst>
        <pc:spChg chg="add del mod">
          <ac:chgData name="Cornelis Hameete" userId="90585a933903525e" providerId="LiveId" clId="{B0A977F7-DC93-4BDA-8E45-425112CE75D6}" dt="2023-03-16T13:47:46.332" v="11" actId="931"/>
          <ac:spMkLst>
            <pc:docMk/>
            <pc:sldMk cId="3725027299" sldId="285"/>
            <ac:spMk id="4" creationId="{8B09FD02-6446-5695-B094-BA531061B206}"/>
          </ac:spMkLst>
        </pc:spChg>
        <pc:spChg chg="add del">
          <ac:chgData name="Cornelis Hameete" userId="90585a933903525e" providerId="LiveId" clId="{B0A977F7-DC93-4BDA-8E45-425112CE75D6}" dt="2023-03-16T13:46:46.561" v="10" actId="478"/>
          <ac:spMkLst>
            <pc:docMk/>
            <pc:sldMk cId="3725027299" sldId="285"/>
            <ac:spMk id="5" creationId="{76AFD9A9-2162-DA4F-6B8F-B2579FB3F0A2}"/>
          </ac:spMkLst>
        </pc:spChg>
        <pc:spChg chg="del">
          <ac:chgData name="Cornelis Hameete" userId="90585a933903525e" providerId="LiveId" clId="{B0A977F7-DC93-4BDA-8E45-425112CE75D6}" dt="2023-03-16T13:43:34.757" v="8" actId="478"/>
          <ac:spMkLst>
            <pc:docMk/>
            <pc:sldMk cId="3725027299" sldId="285"/>
            <ac:spMk id="6" creationId="{00000000-0000-0000-0000-000000000000}"/>
          </ac:spMkLst>
        </pc:spChg>
        <pc:spChg chg="add mod">
          <ac:chgData name="Cornelis Hameete" userId="90585a933903525e" providerId="LiveId" clId="{B0A977F7-DC93-4BDA-8E45-425112CE75D6}" dt="2023-03-16T13:47:50.373" v="12" actId="478"/>
          <ac:spMkLst>
            <pc:docMk/>
            <pc:sldMk cId="3725027299" sldId="285"/>
            <ac:spMk id="12" creationId="{AD658D28-E493-30DE-98AA-5AFA050837FD}"/>
          </ac:spMkLst>
        </pc:spChg>
        <pc:picChg chg="del">
          <ac:chgData name="Cornelis Hameete" userId="90585a933903525e" providerId="LiveId" clId="{B0A977F7-DC93-4BDA-8E45-425112CE75D6}" dt="2023-03-16T13:47:50.373" v="12" actId="478"/>
          <ac:picMkLst>
            <pc:docMk/>
            <pc:sldMk cId="3725027299" sldId="285"/>
            <ac:picMk id="7" creationId="{00000000-0000-0000-0000-000000000000}"/>
          </ac:picMkLst>
        </pc:picChg>
        <pc:picChg chg="add mod">
          <ac:chgData name="Cornelis Hameete" userId="90585a933903525e" providerId="LiveId" clId="{B0A977F7-DC93-4BDA-8E45-425112CE75D6}" dt="2023-03-16T13:49:26.283" v="21" actId="1076"/>
          <ac:picMkLst>
            <pc:docMk/>
            <pc:sldMk cId="3725027299" sldId="285"/>
            <ac:picMk id="10" creationId="{1943E145-F88C-B83F-43BF-49DDD4956C53}"/>
          </ac:picMkLst>
        </pc:picChg>
        <pc:picChg chg="add del mod">
          <ac:chgData name="Cornelis Hameete" userId="90585a933903525e" providerId="LiveId" clId="{B0A977F7-DC93-4BDA-8E45-425112CE75D6}" dt="2023-03-16T13:43:32.349" v="7" actId="478"/>
          <ac:picMkLst>
            <pc:docMk/>
            <pc:sldMk cId="3725027299" sldId="285"/>
            <ac:picMk id="1026" creationId="{5CB3B83F-EEBA-7190-D3D9-57BB990706DA}"/>
          </ac:picMkLst>
        </pc:picChg>
        <pc:picChg chg="add mod">
          <ac:chgData name="Cornelis Hameete" userId="90585a933903525e" providerId="LiveId" clId="{B0A977F7-DC93-4BDA-8E45-425112CE75D6}" dt="2023-03-16T13:49:22.925" v="20" actId="14100"/>
          <ac:picMkLst>
            <pc:docMk/>
            <pc:sldMk cId="3725027299" sldId="285"/>
            <ac:picMk id="1030" creationId="{33F8371C-94A0-4728-9FD1-12A95F0EC099}"/>
          </ac:picMkLst>
        </pc:picChg>
      </pc:sldChg>
      <pc:sldChg chg="addSp modSp new mod">
        <pc:chgData name="Cornelis Hameete" userId="90585a933903525e" providerId="LiveId" clId="{B0A977F7-DC93-4BDA-8E45-425112CE75D6}" dt="2023-03-16T13:55:14.980" v="29" actId="732"/>
        <pc:sldMkLst>
          <pc:docMk/>
          <pc:sldMk cId="2800790559" sldId="286"/>
        </pc:sldMkLst>
        <pc:picChg chg="add mod modCrop">
          <ac:chgData name="Cornelis Hameete" userId="90585a933903525e" providerId="LiveId" clId="{B0A977F7-DC93-4BDA-8E45-425112CE75D6}" dt="2023-03-16T13:55:14.980" v="29" actId="732"/>
          <ac:picMkLst>
            <pc:docMk/>
            <pc:sldMk cId="2800790559" sldId="286"/>
            <ac:picMk id="5" creationId="{FA97E9AF-A83A-5725-705E-7438F33F557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Number Placeholder 1"/>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580FFB-86FA-472B-A958-50D75056868A}" type="slidenum">
              <a:rPr lang="en-US" smtClean="0"/>
              <a:t>‹#›</a:t>
            </a:fld>
            <a:endParaRPr lang="en-US"/>
          </a:p>
        </p:txBody>
      </p:sp>
    </p:spTree>
    <p:extLst>
      <p:ext uri="{BB962C8B-B14F-4D97-AF65-F5344CB8AC3E}">
        <p14:creationId xmlns:p14="http://schemas.microsoft.com/office/powerpoint/2010/main" val="3812211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51407-C9D7-4EE8-B13E-DDD1361BA6E1}"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895B6-6D50-4A4D-B457-BDBAB87565C5}" type="slidenum">
              <a:rPr lang="en-US" smtClean="0"/>
              <a:t>‹#›</a:t>
            </a:fld>
            <a:endParaRPr lang="en-US"/>
          </a:p>
        </p:txBody>
      </p:sp>
    </p:spTree>
    <p:extLst>
      <p:ext uri="{BB962C8B-B14F-4D97-AF65-F5344CB8AC3E}">
        <p14:creationId xmlns:p14="http://schemas.microsoft.com/office/powerpoint/2010/main" val="391836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climate.nasa.gov/key_indicators#globalTemp"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Source: Climate Commission http://www.climatecouncil.org.au/ </a:t>
            </a:r>
          </a:p>
          <a:p>
            <a:endParaRPr lang="en-US" dirty="0"/>
          </a:p>
        </p:txBody>
      </p:sp>
      <p:sp>
        <p:nvSpPr>
          <p:cNvPr id="4" name="Slide Number Placeholder 3"/>
          <p:cNvSpPr>
            <a:spLocks noGrp="1"/>
          </p:cNvSpPr>
          <p:nvPr>
            <p:ph type="sldNum" sz="quarter" idx="10"/>
          </p:nvPr>
        </p:nvSpPr>
        <p:spPr/>
        <p:txBody>
          <a:bodyPr/>
          <a:lstStyle/>
          <a:p>
            <a:fld id="{564895B6-6D50-4A4D-B457-BDBAB87565C5}" type="slidenum">
              <a:rPr lang="en-US" smtClean="0"/>
              <a:t>6</a:t>
            </a:fld>
            <a:endParaRPr lang="en-US"/>
          </a:p>
        </p:txBody>
      </p:sp>
    </p:spTree>
    <p:extLst>
      <p:ext uri="{BB962C8B-B14F-4D97-AF65-F5344CB8AC3E}">
        <p14:creationId xmlns:p14="http://schemas.microsoft.com/office/powerpoint/2010/main" val="773479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Visit NASA for an interactive tool about average variation in surface temperature! </a:t>
            </a:r>
            <a:r>
              <a:rPr lang="en-US" altLang="en-US" dirty="0">
                <a:hlinkClick r:id="rId3"/>
              </a:rPr>
              <a:t>http://climate.nasa.gov/key_indicators#globalTemp</a:t>
            </a:r>
            <a:endParaRPr lang="en-US" altLang="en-US" dirty="0"/>
          </a:p>
        </p:txBody>
      </p:sp>
      <p:sp>
        <p:nvSpPr>
          <p:cNvPr id="4" name="Slide Number Placeholder 3"/>
          <p:cNvSpPr>
            <a:spLocks noGrp="1"/>
          </p:cNvSpPr>
          <p:nvPr>
            <p:ph type="sldNum" sz="quarter" idx="10"/>
          </p:nvPr>
        </p:nvSpPr>
        <p:spPr/>
        <p:txBody>
          <a:bodyPr/>
          <a:lstStyle/>
          <a:p>
            <a:fld id="{564895B6-6D50-4A4D-B457-BDBAB87565C5}" type="slidenum">
              <a:rPr lang="en-US" smtClean="0"/>
              <a:t>9</a:t>
            </a:fld>
            <a:endParaRPr lang="en-US"/>
          </a:p>
        </p:txBody>
      </p:sp>
    </p:spTree>
    <p:extLst>
      <p:ext uri="{BB962C8B-B14F-4D97-AF65-F5344CB8AC3E}">
        <p14:creationId xmlns:p14="http://schemas.microsoft.com/office/powerpoint/2010/main" val="825253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E9DC38F-1C62-4F70-A834-92C318AFDA36}" type="slidenum">
              <a:rPr lang="en-US" altLang="en-US" sz="1200"/>
              <a:pPr eaLnBrk="1" hangingPunct="1"/>
              <a:t>10</a:t>
            </a:fld>
            <a:endParaRPr lang="en-US" altLang="en-US" sz="1200"/>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47183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rPr>
              <a:t>Sea level rise is caused by two factors related to global warming: the added water coming from the melting of land ice, and the expansion of sea water as it warms up. The above graphs show how much sea level has changed since 1993 (right, satellite data record) and about 1880 (left, coastal tide gauge data).</a:t>
            </a:r>
            <a:endParaRPr lang="en-US" dirty="0"/>
          </a:p>
        </p:txBody>
      </p:sp>
      <p:sp>
        <p:nvSpPr>
          <p:cNvPr id="4" name="Slide Number Placeholder 3"/>
          <p:cNvSpPr>
            <a:spLocks noGrp="1"/>
          </p:cNvSpPr>
          <p:nvPr>
            <p:ph type="sldNum" sz="quarter" idx="10"/>
          </p:nvPr>
        </p:nvSpPr>
        <p:spPr/>
        <p:txBody>
          <a:bodyPr/>
          <a:lstStyle/>
          <a:p>
            <a:fld id="{564895B6-6D50-4A4D-B457-BDBAB87565C5}" type="slidenum">
              <a:rPr lang="en-US" smtClean="0"/>
              <a:t>14</a:t>
            </a:fld>
            <a:endParaRPr lang="en-US"/>
          </a:p>
        </p:txBody>
      </p:sp>
    </p:spTree>
    <p:extLst>
      <p:ext uri="{BB962C8B-B14F-4D97-AF65-F5344CB8AC3E}">
        <p14:creationId xmlns:p14="http://schemas.microsoft.com/office/powerpoint/2010/main" val="1801773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Brainstorm a list of how this might effect the United States.  Be sure to include wildlife, tourism/recreation, agriculture, and  human health. The examples on this slide are some of the most obvious.</a:t>
            </a:r>
          </a:p>
        </p:txBody>
      </p:sp>
      <p:sp>
        <p:nvSpPr>
          <p:cNvPr id="4" name="Slide Number Placeholder 3"/>
          <p:cNvSpPr>
            <a:spLocks noGrp="1"/>
          </p:cNvSpPr>
          <p:nvPr>
            <p:ph type="sldNum" sz="quarter" idx="10"/>
          </p:nvPr>
        </p:nvSpPr>
        <p:spPr/>
        <p:txBody>
          <a:bodyPr/>
          <a:lstStyle/>
          <a:p>
            <a:fld id="{564895B6-6D50-4A4D-B457-BDBAB87565C5}" type="slidenum">
              <a:rPr lang="en-US" smtClean="0"/>
              <a:t>18</a:t>
            </a:fld>
            <a:endParaRPr lang="en-US"/>
          </a:p>
        </p:txBody>
      </p:sp>
    </p:spTree>
    <p:extLst>
      <p:ext uri="{BB962C8B-B14F-4D97-AF65-F5344CB8AC3E}">
        <p14:creationId xmlns:p14="http://schemas.microsoft.com/office/powerpoint/2010/main" val="2275345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Arial" panose="020B0604020202020204" pitchFamily="34" charset="0"/>
              </a:rPr>
              <a:t>Atmospheric CO2 has increased from a pre-industrial concentration of about 280 ppm to about 400 ppm in 2014 (ppm= parts per million). CO2 concentration data from before 1958 are from ice core measurements taken at the Law Dome in Antarctica and from 1958 onwards are from the Mauna Loa measurement site in Hawaii. CO2 Concentrations actually fluctuate up and down throughout the year – these lines are smooth because they show the yearly average. It is evident that the rapid increase in CO2 concentrations has been occurring since the onset of industrialization. The increase has closely followed the increase in CO2 emissions from fossil fuels.</a:t>
            </a:r>
          </a:p>
          <a:p>
            <a:endParaRPr lang="en-US" dirty="0"/>
          </a:p>
        </p:txBody>
      </p:sp>
      <p:sp>
        <p:nvSpPr>
          <p:cNvPr id="4" name="Slide Number Placeholder 3"/>
          <p:cNvSpPr>
            <a:spLocks noGrp="1"/>
          </p:cNvSpPr>
          <p:nvPr>
            <p:ph type="sldNum" sz="quarter" idx="10"/>
          </p:nvPr>
        </p:nvSpPr>
        <p:spPr/>
        <p:txBody>
          <a:bodyPr/>
          <a:lstStyle/>
          <a:p>
            <a:fld id="{564895B6-6D50-4A4D-B457-BDBAB87565C5}" type="slidenum">
              <a:rPr lang="en-US" smtClean="0"/>
              <a:t>20</a:t>
            </a:fld>
            <a:endParaRPr lang="en-US"/>
          </a:p>
        </p:txBody>
      </p:sp>
    </p:spTree>
    <p:extLst>
      <p:ext uri="{BB962C8B-B14F-4D97-AF65-F5344CB8AC3E}">
        <p14:creationId xmlns:p14="http://schemas.microsoft.com/office/powerpoint/2010/main" val="2770897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Quote Source: Intergovernmental Panel on Climate Change Press Release, January 30</a:t>
            </a:r>
            <a:r>
              <a:rPr lang="en-US" altLang="en-US" baseline="30000" dirty="0"/>
              <a:t>th</a:t>
            </a:r>
            <a:r>
              <a:rPr lang="en-US" altLang="en-US" dirty="0"/>
              <a:t> 2014: http://www.ipcc.ch/pdf/press/press_release_wg1_full_report.pdf</a:t>
            </a:r>
          </a:p>
        </p:txBody>
      </p:sp>
      <p:sp>
        <p:nvSpPr>
          <p:cNvPr id="4" name="Slide Number Placeholder 3"/>
          <p:cNvSpPr>
            <a:spLocks noGrp="1"/>
          </p:cNvSpPr>
          <p:nvPr>
            <p:ph type="sldNum" sz="quarter" idx="10"/>
          </p:nvPr>
        </p:nvSpPr>
        <p:spPr/>
        <p:txBody>
          <a:bodyPr/>
          <a:lstStyle/>
          <a:p>
            <a:fld id="{564895B6-6D50-4A4D-B457-BDBAB87565C5}" type="slidenum">
              <a:rPr lang="en-US" smtClean="0"/>
              <a:t>22</a:t>
            </a:fld>
            <a:endParaRPr lang="en-US"/>
          </a:p>
        </p:txBody>
      </p:sp>
    </p:spTree>
    <p:extLst>
      <p:ext uri="{BB962C8B-B14F-4D97-AF65-F5344CB8AC3E}">
        <p14:creationId xmlns:p14="http://schemas.microsoft.com/office/powerpoint/2010/main" val="12956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7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9775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35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5721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15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23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9630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3223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F199559-85D8-CF46-B48F-0B6C1D2BAD72}" type="datetimeFigureOut">
              <a:rPr lang="en-US" smtClean="0"/>
              <a:t>3/16/2023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3386B24-2B68-274B-AEB2-E4560D3446B2}" type="slidenum">
              <a:rPr lang="en-US" smtClean="0"/>
              <a:t>‹#›</a:t>
            </a:fld>
            <a:endParaRPr lang="en-US"/>
          </a:p>
        </p:txBody>
      </p:sp>
    </p:spTree>
    <p:extLst>
      <p:ext uri="{BB962C8B-B14F-4D97-AF65-F5344CB8AC3E}">
        <p14:creationId xmlns:p14="http://schemas.microsoft.com/office/powerpoint/2010/main" val="3416131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b="0" i="0" kern="1200">
          <a:solidFill>
            <a:srgbClr val="24425E"/>
          </a:solidFill>
          <a:latin typeface="Montserrat Light"/>
          <a:ea typeface="+mj-ea"/>
          <a:cs typeface="Montserrat Light"/>
        </a:defRPr>
      </a:lvl1pPr>
    </p:titleStyle>
    <p:bodyStyle>
      <a:lvl1pPr marL="342900" indent="-342900" algn="l" defTabSz="457200" rtl="0" eaLnBrk="1" latinLnBrk="0" hangingPunct="1">
        <a:spcBef>
          <a:spcPct val="20000"/>
        </a:spcBef>
        <a:buSzPct val="65000"/>
        <a:buFontTx/>
        <a:buBlip>
          <a:blip r:embed="rId10"/>
        </a:buBlip>
        <a:defRPr sz="3200" b="0" i="0" kern="1200">
          <a:solidFill>
            <a:srgbClr val="22425E"/>
          </a:solidFill>
          <a:latin typeface="Montserrat Light"/>
          <a:ea typeface="+mn-ea"/>
          <a:cs typeface="Montserrat Light"/>
        </a:defRPr>
      </a:lvl1pPr>
      <a:lvl2pPr marL="742950" indent="-285750" algn="l" defTabSz="457200" rtl="0" eaLnBrk="1" latinLnBrk="0" hangingPunct="1">
        <a:spcBef>
          <a:spcPct val="20000"/>
        </a:spcBef>
        <a:buFont typeface="Arial"/>
        <a:buChar char="•"/>
        <a:defRPr sz="2800" b="0" i="0" kern="1200">
          <a:solidFill>
            <a:srgbClr val="22425E"/>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2400" b="0" i="0" kern="1200">
          <a:solidFill>
            <a:srgbClr val="22425E"/>
          </a:solidFill>
          <a:latin typeface="Montserrat Light"/>
          <a:ea typeface="+mn-ea"/>
          <a:cs typeface="Montserrat Light"/>
        </a:defRPr>
      </a:lvl3pPr>
      <a:lvl4pPr marL="1600200" indent="-228600" algn="l" defTabSz="457200" rtl="0" eaLnBrk="1" latinLnBrk="0" hangingPunct="1">
        <a:spcBef>
          <a:spcPct val="20000"/>
        </a:spcBef>
        <a:buFont typeface="Arial"/>
        <a:buChar char="–"/>
        <a:defRPr sz="2000" b="0" i="0" kern="1200">
          <a:solidFill>
            <a:srgbClr val="22425E"/>
          </a:solidFill>
          <a:latin typeface="Montserrat Light"/>
          <a:ea typeface="+mn-ea"/>
          <a:cs typeface="Montserrat Light"/>
        </a:defRPr>
      </a:lvl4pPr>
      <a:lvl5pPr marL="2057400" indent="-228600" algn="l" defTabSz="457200" rtl="0" eaLnBrk="1" latinLnBrk="0" hangingPunct="1">
        <a:spcBef>
          <a:spcPct val="20000"/>
        </a:spcBef>
        <a:buFont typeface="Arial"/>
        <a:buChar char="»"/>
        <a:defRPr sz="2000" b="0" i="0" kern="1200">
          <a:solidFill>
            <a:srgbClr val="22425E"/>
          </a:solidFill>
          <a:latin typeface="Montserrat Light"/>
          <a:ea typeface="+mn-ea"/>
          <a:cs typeface="Montserra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7.emf"/><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emf"/><Relationship Id="rId14" Type="http://schemas.openxmlformats.org/officeDocument/2006/relationships/image" Target="../media/image20.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climate.nasa.gov/key_indicators" TargetMode="Externa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G4H1N_yXBiA" TargetMode="External"/><Relationship Id="rId2" Type="http://schemas.openxmlformats.org/officeDocument/2006/relationships/hyperlink" Target="https://www.youtube.com/watch?v=uynhvHZUOO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climate.nasa.gov/key_indicators#globalTem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158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4288"/>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3"/>
          <p:cNvSpPr>
            <a:spLocks noChangeArrowheads="1"/>
          </p:cNvSpPr>
          <p:nvPr/>
        </p:nvSpPr>
        <p:spPr bwMode="auto">
          <a:xfrm>
            <a:off x="2521744" y="0"/>
            <a:ext cx="4212431" cy="571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7770" tIns="33210" rIns="67770" bIns="33210" anchor="ctr"/>
          <a:lstStyle/>
          <a:p>
            <a:pPr algn="r">
              <a:lnSpc>
                <a:spcPct val="93000"/>
              </a:lnSpc>
              <a:tabLst>
                <a:tab pos="0" algn="l"/>
                <a:tab pos="342900" algn="l"/>
                <a:tab pos="685800" algn="l"/>
                <a:tab pos="1028700" algn="l"/>
                <a:tab pos="1371600" algn="l"/>
                <a:tab pos="1714500" algn="l"/>
                <a:tab pos="2057400" algn="l"/>
                <a:tab pos="2400300" algn="l"/>
                <a:tab pos="2743200" algn="l"/>
                <a:tab pos="3086100" algn="l"/>
                <a:tab pos="3429000" algn="l"/>
                <a:tab pos="3771900" algn="l"/>
                <a:tab pos="4114800" algn="l"/>
                <a:tab pos="4457700" algn="l"/>
                <a:tab pos="4800600" algn="l"/>
                <a:tab pos="5143500" algn="l"/>
                <a:tab pos="5486400" algn="l"/>
                <a:tab pos="5829300" algn="l"/>
                <a:tab pos="6172200" algn="l"/>
                <a:tab pos="6515100" algn="l"/>
                <a:tab pos="6858000" algn="l"/>
              </a:tabLst>
              <a:defRPr/>
            </a:pPr>
            <a:r>
              <a:rPr lang="en-GB" sz="2100" dirty="0">
                <a:solidFill>
                  <a:schemeClr val="tx2">
                    <a:lumMod val="75000"/>
                  </a:schemeClr>
                </a:solidFill>
                <a:latin typeface="Helvetica" charset="0"/>
                <a:ea typeface="ＭＳ Ｐゴシック" charset="0"/>
                <a:cs typeface="ＭＳ Ｐゴシック" charset="0"/>
              </a:rPr>
              <a:t>How Global Warming </a:t>
            </a:r>
            <a:r>
              <a:rPr lang="en-GB" sz="2100" b="1" dirty="0">
                <a:solidFill>
                  <a:schemeClr val="tx2">
                    <a:lumMod val="75000"/>
                  </a:schemeClr>
                </a:solidFill>
                <a:latin typeface="Helvetica" charset="0"/>
                <a:ea typeface="ＭＳ Ｐゴシック" charset="0"/>
                <a:cs typeface="ＭＳ Ｐゴシック" charset="0"/>
              </a:rPr>
              <a:t>Works</a:t>
            </a:r>
          </a:p>
        </p:txBody>
      </p:sp>
      <p:pic>
        <p:nvPicPr>
          <p:cNvPr id="46084" name="Picture 4"/>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l="1208" r="2304" b="2567"/>
          <a:stretch>
            <a:fillRect/>
          </a:stretch>
        </p:blipFill>
        <p:spPr bwMode="auto">
          <a:xfrm>
            <a:off x="1185863" y="1400175"/>
            <a:ext cx="6773466"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48" name="Group 5"/>
          <p:cNvGrpSpPr>
            <a:grpSpLocks/>
          </p:cNvGrpSpPr>
          <p:nvPr/>
        </p:nvGrpSpPr>
        <p:grpSpPr bwMode="auto">
          <a:xfrm>
            <a:off x="2628901" y="642937"/>
            <a:ext cx="4013597" cy="1747838"/>
            <a:chOff x="1248" y="528"/>
            <a:chExt cx="3371" cy="1468"/>
          </a:xfrm>
        </p:grpSpPr>
        <p:pic>
          <p:nvPicPr>
            <p:cNvPr id="31790" name="Picture 6"/>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2591" y="528"/>
              <a:ext cx="576" cy="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1" name="Picture 7"/>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1248" y="765"/>
              <a:ext cx="578" cy="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92" name="Picture 8"/>
            <p:cNvPicPr>
              <a:picLocks noChangeAspect="1" noChangeArrowheads="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4015" y="761"/>
              <a:ext cx="605" cy="1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089" name="Picture 9"/>
          <p:cNvPicPr>
            <a:picLocks noChangeAspect="1" noChangeArrowheads="1"/>
          </p:cNvPicPr>
          <p:nvPr/>
        </p:nvPicPr>
        <p:blipFill>
          <a:blip r:embed="rId4">
            <a:extLst>
              <a:ext uri="{28A0092B-C50C-407E-A947-70E740481C1C}">
                <a14:useLocalDpi xmlns:a14="http://schemas.microsoft.com/office/drawing/2010/main" val="0"/>
              </a:ext>
            </a:extLst>
          </a:blip>
          <a:srcRect t="21117"/>
          <a:stretch>
            <a:fillRect/>
          </a:stretch>
        </p:blipFill>
        <p:spPr bwMode="auto">
          <a:xfrm>
            <a:off x="1145382" y="1102519"/>
            <a:ext cx="6855619" cy="405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AutoShape 10"/>
          <p:cNvSpPr>
            <a:spLocks noChangeArrowheads="1"/>
          </p:cNvSpPr>
          <p:nvPr/>
        </p:nvSpPr>
        <p:spPr bwMode="auto">
          <a:xfrm>
            <a:off x="1185863" y="3896916"/>
            <a:ext cx="6774656" cy="1225153"/>
          </a:xfrm>
          <a:prstGeom prst="roundRect">
            <a:avLst>
              <a:gd name="adj" fmla="val 97"/>
            </a:avLst>
          </a:pr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0"/>
          </a:p>
        </p:txBody>
      </p:sp>
      <p:sp>
        <p:nvSpPr>
          <p:cNvPr id="46091" name="Oval 11"/>
          <p:cNvSpPr>
            <a:spLocks noChangeArrowheads="1"/>
          </p:cNvSpPr>
          <p:nvPr/>
        </p:nvSpPr>
        <p:spPr bwMode="auto">
          <a:xfrm>
            <a:off x="2174082" y="4161235"/>
            <a:ext cx="4798219" cy="8001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350">
              <a:latin typeface="Times New Roman" panose="02020603050405020304" pitchFamily="18" charset="0"/>
            </a:endParaRPr>
          </a:p>
        </p:txBody>
      </p:sp>
      <p:grpSp>
        <p:nvGrpSpPr>
          <p:cNvPr id="3" name="Group 12"/>
          <p:cNvGrpSpPr>
            <a:grpSpLocks/>
          </p:cNvGrpSpPr>
          <p:nvPr/>
        </p:nvGrpSpPr>
        <p:grpSpPr bwMode="auto">
          <a:xfrm>
            <a:off x="2171700" y="4357688"/>
            <a:ext cx="3252788" cy="388144"/>
            <a:chOff x="1332" y="3675"/>
            <a:chExt cx="2732" cy="326"/>
          </a:xfrm>
        </p:grpSpPr>
        <p:sp>
          <p:nvSpPr>
            <p:cNvPr id="31788" name="AutoShape 13"/>
            <p:cNvSpPr>
              <a:spLocks noChangeArrowheads="1"/>
            </p:cNvSpPr>
            <p:nvPr/>
          </p:nvSpPr>
          <p:spPr bwMode="auto">
            <a:xfrm>
              <a:off x="1332" y="3675"/>
              <a:ext cx="2732" cy="326"/>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0"/>
            </a:p>
          </p:txBody>
        </p:sp>
        <p:sp>
          <p:nvSpPr>
            <p:cNvPr id="31789" name="AutoShape 15"/>
            <p:cNvSpPr>
              <a:spLocks noChangeArrowheads="1"/>
            </p:cNvSpPr>
            <p:nvPr/>
          </p:nvSpPr>
          <p:spPr bwMode="auto">
            <a:xfrm>
              <a:off x="1332" y="3675"/>
              <a:ext cx="2732" cy="325"/>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0"/>
            </a:p>
          </p:txBody>
        </p:sp>
      </p:grpSp>
      <p:grpSp>
        <p:nvGrpSpPr>
          <p:cNvPr id="31753" name="Group 17"/>
          <p:cNvGrpSpPr>
            <a:grpSpLocks/>
          </p:cNvGrpSpPr>
          <p:nvPr/>
        </p:nvGrpSpPr>
        <p:grpSpPr bwMode="auto">
          <a:xfrm>
            <a:off x="2627710" y="669132"/>
            <a:ext cx="4011215" cy="1745456"/>
            <a:chOff x="1247" y="528"/>
            <a:chExt cx="3369" cy="1466"/>
          </a:xfrm>
        </p:grpSpPr>
        <p:pic>
          <p:nvPicPr>
            <p:cNvPr id="31785" name="Picture 18"/>
            <p:cNvPicPr>
              <a:picLocks noChangeAspect="1" noChangeArrowheads="1"/>
            </p:cNvPicPr>
            <p:nvPr/>
          </p:nvPicPr>
          <p:blipFill>
            <a:blip r:embed="rId6">
              <a:lum contrast="12000"/>
              <a:extLst>
                <a:ext uri="{28A0092B-C50C-407E-A947-70E740481C1C}">
                  <a14:useLocalDpi xmlns:a14="http://schemas.microsoft.com/office/drawing/2010/main" val="0"/>
                </a:ext>
              </a:extLst>
            </a:blip>
            <a:srcRect/>
            <a:stretch>
              <a:fillRect/>
            </a:stretch>
          </p:blipFill>
          <p:spPr bwMode="auto">
            <a:xfrm>
              <a:off x="2588" y="528"/>
              <a:ext cx="576" cy="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6" name="Picture 19"/>
            <p:cNvPicPr>
              <a:picLocks noChangeAspect="1" noChangeArrowheads="1"/>
            </p:cNvPicPr>
            <p:nvPr/>
          </p:nvPicPr>
          <p:blipFill>
            <a:blip r:embed="rId7">
              <a:lum contrast="12000"/>
              <a:extLst>
                <a:ext uri="{28A0092B-C50C-407E-A947-70E740481C1C}">
                  <a14:useLocalDpi xmlns:a14="http://schemas.microsoft.com/office/drawing/2010/main" val="0"/>
                </a:ext>
              </a:extLst>
            </a:blip>
            <a:srcRect/>
            <a:stretch>
              <a:fillRect/>
            </a:stretch>
          </p:blipFill>
          <p:spPr bwMode="auto">
            <a:xfrm>
              <a:off x="1247" y="765"/>
              <a:ext cx="577" cy="1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Picture 20"/>
            <p:cNvPicPr>
              <a:picLocks noChangeAspect="1" noChangeArrowheads="1"/>
            </p:cNvPicPr>
            <p:nvPr/>
          </p:nvPicPr>
          <p:blipFill>
            <a:blip r:embed="rId8">
              <a:lum contrast="12000"/>
              <a:extLst>
                <a:ext uri="{28A0092B-C50C-407E-A947-70E740481C1C}">
                  <a14:useLocalDpi xmlns:a14="http://schemas.microsoft.com/office/drawing/2010/main" val="0"/>
                </a:ext>
              </a:extLst>
            </a:blip>
            <a:srcRect/>
            <a:stretch>
              <a:fillRect/>
            </a:stretch>
          </p:blipFill>
          <p:spPr bwMode="auto">
            <a:xfrm>
              <a:off x="4012" y="761"/>
              <a:ext cx="604" cy="1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1"/>
          <p:cNvGrpSpPr>
            <a:grpSpLocks/>
          </p:cNvGrpSpPr>
          <p:nvPr/>
        </p:nvGrpSpPr>
        <p:grpSpPr bwMode="auto">
          <a:xfrm>
            <a:off x="2228850" y="2987278"/>
            <a:ext cx="1996679" cy="1081088"/>
            <a:chOff x="912" y="2497"/>
            <a:chExt cx="1677" cy="908"/>
          </a:xfrm>
        </p:grpSpPr>
        <p:pic>
          <p:nvPicPr>
            <p:cNvPr id="31781" name="Picture 22"/>
            <p:cNvPicPr>
              <a:picLocks noChangeAspect="1" noChangeArrowheads="1"/>
            </p:cNvPicPr>
            <p:nvPr/>
          </p:nvPicPr>
          <p:blipFill>
            <a:blip r:embed="rId9">
              <a:lum contrast="12000"/>
              <a:extLst>
                <a:ext uri="{28A0092B-C50C-407E-A947-70E740481C1C}">
                  <a14:useLocalDpi xmlns:a14="http://schemas.microsoft.com/office/drawing/2010/main" val="0"/>
                </a:ext>
              </a:extLst>
            </a:blip>
            <a:srcRect/>
            <a:stretch>
              <a:fillRect/>
            </a:stretch>
          </p:blipFill>
          <p:spPr bwMode="auto">
            <a:xfrm>
              <a:off x="1140" y="2767"/>
              <a:ext cx="1450" cy="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82" name="Group 23"/>
            <p:cNvGrpSpPr>
              <a:grpSpLocks/>
            </p:cNvGrpSpPr>
            <p:nvPr/>
          </p:nvGrpSpPr>
          <p:grpSpPr bwMode="auto">
            <a:xfrm>
              <a:off x="912" y="2497"/>
              <a:ext cx="278" cy="589"/>
              <a:chOff x="912" y="2497"/>
              <a:chExt cx="278" cy="589"/>
            </a:xfrm>
          </p:grpSpPr>
          <p:sp>
            <p:nvSpPr>
              <p:cNvPr id="31783" name="Freeform 24"/>
              <p:cNvSpPr>
                <a:spLocks noChangeArrowheads="1"/>
              </p:cNvSpPr>
              <p:nvPr/>
            </p:nvSpPr>
            <p:spPr bwMode="auto">
              <a:xfrm>
                <a:off x="1052" y="2497"/>
                <a:ext cx="147" cy="590"/>
              </a:xfrm>
              <a:custGeom>
                <a:avLst/>
                <a:gdLst>
                  <a:gd name="T0" fmla="*/ 0 w 648"/>
                  <a:gd name="T1" fmla="*/ 0 h 2600"/>
                  <a:gd name="T2" fmla="*/ 0 w 648"/>
                  <a:gd name="T3" fmla="*/ 0 h 2600"/>
                  <a:gd name="T4" fmla="*/ 0 w 648"/>
                  <a:gd name="T5" fmla="*/ 0 h 2600"/>
                  <a:gd name="T6" fmla="*/ 0 w 648"/>
                  <a:gd name="T7" fmla="*/ 0 h 2600"/>
                  <a:gd name="T8" fmla="*/ 0 w 648"/>
                  <a:gd name="T9" fmla="*/ 0 h 2600"/>
                  <a:gd name="T10" fmla="*/ 0 w 648"/>
                  <a:gd name="T11" fmla="*/ 0 h 2600"/>
                  <a:gd name="T12" fmla="*/ 0 w 648"/>
                  <a:gd name="T13" fmla="*/ 0 h 2600"/>
                  <a:gd name="T14" fmla="*/ 0 60000 65536"/>
                  <a:gd name="T15" fmla="*/ 0 60000 65536"/>
                  <a:gd name="T16" fmla="*/ 0 60000 65536"/>
                  <a:gd name="T17" fmla="*/ 0 60000 65536"/>
                  <a:gd name="T18" fmla="*/ 0 60000 65536"/>
                  <a:gd name="T19" fmla="*/ 0 60000 65536"/>
                  <a:gd name="T20" fmla="*/ 0 60000 65536"/>
                  <a:gd name="T21" fmla="*/ 0 w 648"/>
                  <a:gd name="T22" fmla="*/ 0 h 2600"/>
                  <a:gd name="T23" fmla="*/ 648 w 648"/>
                  <a:gd name="T24" fmla="*/ 2600 h 2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8" h="2600">
                    <a:moveTo>
                      <a:pt x="613" y="2599"/>
                    </a:moveTo>
                    <a:cubicBezTo>
                      <a:pt x="307" y="2450"/>
                      <a:pt x="0" y="2300"/>
                      <a:pt x="0" y="2200"/>
                    </a:cubicBezTo>
                    <a:cubicBezTo>
                      <a:pt x="0" y="2100"/>
                      <a:pt x="579" y="2134"/>
                      <a:pt x="613" y="2000"/>
                    </a:cubicBezTo>
                    <a:cubicBezTo>
                      <a:pt x="647" y="1866"/>
                      <a:pt x="203" y="1598"/>
                      <a:pt x="203" y="1399"/>
                    </a:cubicBezTo>
                    <a:cubicBezTo>
                      <a:pt x="203" y="1201"/>
                      <a:pt x="613" y="967"/>
                      <a:pt x="613" y="798"/>
                    </a:cubicBezTo>
                    <a:cubicBezTo>
                      <a:pt x="613" y="632"/>
                      <a:pt x="203" y="531"/>
                      <a:pt x="203" y="400"/>
                    </a:cubicBezTo>
                    <a:cubicBezTo>
                      <a:pt x="203" y="266"/>
                      <a:pt x="408" y="133"/>
                      <a:pt x="613" y="0"/>
                    </a:cubicBezTo>
                  </a:path>
                </a:pathLst>
              </a:custGeom>
              <a:noFill/>
              <a:ln w="9360">
                <a:solidFill>
                  <a:srgbClr val="6C65B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sp>
            <p:nvSpPr>
              <p:cNvPr id="31784" name="Freeform 25"/>
              <p:cNvSpPr>
                <a:spLocks noChangeArrowheads="1"/>
              </p:cNvSpPr>
              <p:nvPr/>
            </p:nvSpPr>
            <p:spPr bwMode="auto">
              <a:xfrm>
                <a:off x="912" y="2497"/>
                <a:ext cx="147" cy="590"/>
              </a:xfrm>
              <a:custGeom>
                <a:avLst/>
                <a:gdLst>
                  <a:gd name="T0" fmla="*/ 0 w 647"/>
                  <a:gd name="T1" fmla="*/ 0 h 2600"/>
                  <a:gd name="T2" fmla="*/ 0 w 647"/>
                  <a:gd name="T3" fmla="*/ 0 h 2600"/>
                  <a:gd name="T4" fmla="*/ 0 w 647"/>
                  <a:gd name="T5" fmla="*/ 0 h 2600"/>
                  <a:gd name="T6" fmla="*/ 0 w 647"/>
                  <a:gd name="T7" fmla="*/ 0 h 2600"/>
                  <a:gd name="T8" fmla="*/ 0 w 647"/>
                  <a:gd name="T9" fmla="*/ 0 h 2600"/>
                  <a:gd name="T10" fmla="*/ 0 w 647"/>
                  <a:gd name="T11" fmla="*/ 0 h 2600"/>
                  <a:gd name="T12" fmla="*/ 0 w 647"/>
                  <a:gd name="T13" fmla="*/ 0 h 2600"/>
                  <a:gd name="T14" fmla="*/ 0 60000 65536"/>
                  <a:gd name="T15" fmla="*/ 0 60000 65536"/>
                  <a:gd name="T16" fmla="*/ 0 60000 65536"/>
                  <a:gd name="T17" fmla="*/ 0 60000 65536"/>
                  <a:gd name="T18" fmla="*/ 0 60000 65536"/>
                  <a:gd name="T19" fmla="*/ 0 60000 65536"/>
                  <a:gd name="T20" fmla="*/ 0 60000 65536"/>
                  <a:gd name="T21" fmla="*/ 0 w 647"/>
                  <a:gd name="T22" fmla="*/ 0 h 2600"/>
                  <a:gd name="T23" fmla="*/ 647 w 647"/>
                  <a:gd name="T24" fmla="*/ 2600 h 26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47" h="2600">
                    <a:moveTo>
                      <a:pt x="612" y="2599"/>
                    </a:moveTo>
                    <a:cubicBezTo>
                      <a:pt x="306" y="2450"/>
                      <a:pt x="0" y="2300"/>
                      <a:pt x="0" y="2200"/>
                    </a:cubicBezTo>
                    <a:cubicBezTo>
                      <a:pt x="0" y="2100"/>
                      <a:pt x="578" y="2134"/>
                      <a:pt x="612" y="2000"/>
                    </a:cubicBezTo>
                    <a:cubicBezTo>
                      <a:pt x="646" y="1866"/>
                      <a:pt x="202" y="1598"/>
                      <a:pt x="202" y="1399"/>
                    </a:cubicBezTo>
                    <a:cubicBezTo>
                      <a:pt x="202" y="1201"/>
                      <a:pt x="612" y="967"/>
                      <a:pt x="612" y="798"/>
                    </a:cubicBezTo>
                    <a:cubicBezTo>
                      <a:pt x="612" y="632"/>
                      <a:pt x="202" y="531"/>
                      <a:pt x="202" y="400"/>
                    </a:cubicBezTo>
                    <a:cubicBezTo>
                      <a:pt x="202" y="266"/>
                      <a:pt x="408" y="133"/>
                      <a:pt x="612" y="0"/>
                    </a:cubicBezTo>
                  </a:path>
                </a:pathLst>
              </a:custGeom>
              <a:noFill/>
              <a:ln w="9360">
                <a:solidFill>
                  <a:srgbClr val="6C65BE"/>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350"/>
              </a:p>
            </p:txBody>
          </p:sp>
        </p:grpSp>
      </p:grpSp>
      <p:grpSp>
        <p:nvGrpSpPr>
          <p:cNvPr id="8" name="Group 26"/>
          <p:cNvGrpSpPr>
            <a:grpSpLocks/>
          </p:cNvGrpSpPr>
          <p:nvPr/>
        </p:nvGrpSpPr>
        <p:grpSpPr bwMode="auto">
          <a:xfrm>
            <a:off x="3200400" y="3957637"/>
            <a:ext cx="2396729" cy="453629"/>
            <a:chOff x="1728" y="3312"/>
            <a:chExt cx="2013" cy="381"/>
          </a:xfrm>
        </p:grpSpPr>
        <p:sp>
          <p:nvSpPr>
            <p:cNvPr id="31779" name="Line 27"/>
            <p:cNvSpPr>
              <a:spLocks noChangeShapeType="1"/>
            </p:cNvSpPr>
            <p:nvPr/>
          </p:nvSpPr>
          <p:spPr bwMode="auto">
            <a:xfrm flipV="1">
              <a:off x="1728" y="3311"/>
              <a:ext cx="1" cy="384"/>
            </a:xfrm>
            <a:prstGeom prst="line">
              <a:avLst/>
            </a:prstGeom>
            <a:noFill/>
            <a:ln w="7632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31780" name="Line 28"/>
            <p:cNvSpPr>
              <a:spLocks noChangeShapeType="1"/>
            </p:cNvSpPr>
            <p:nvPr/>
          </p:nvSpPr>
          <p:spPr bwMode="auto">
            <a:xfrm flipV="1">
              <a:off x="3741" y="3311"/>
              <a:ext cx="1" cy="384"/>
            </a:xfrm>
            <a:prstGeom prst="line">
              <a:avLst/>
            </a:prstGeom>
            <a:noFill/>
            <a:ln w="76320">
              <a:solidFill>
                <a:srgbClr val="FFFFFF"/>
              </a:solidFill>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sp>
        <p:nvSpPr>
          <p:cNvPr id="31756" name="Line 29"/>
          <p:cNvSpPr>
            <a:spLocks noChangeShapeType="1"/>
          </p:cNvSpPr>
          <p:nvPr/>
        </p:nvSpPr>
        <p:spPr bwMode="auto">
          <a:xfrm>
            <a:off x="1371600" y="928688"/>
            <a:ext cx="1191" cy="857250"/>
          </a:xfrm>
          <a:prstGeom prst="line">
            <a:avLst/>
          </a:prstGeom>
          <a:noFill/>
          <a:ln w="9360">
            <a:solidFill>
              <a:srgbClr val="EA6F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1757" name="Line 30"/>
          <p:cNvSpPr>
            <a:spLocks noChangeShapeType="1"/>
          </p:cNvSpPr>
          <p:nvPr/>
        </p:nvSpPr>
        <p:spPr bwMode="auto">
          <a:xfrm>
            <a:off x="1657350" y="814388"/>
            <a:ext cx="264319" cy="457200"/>
          </a:xfrm>
          <a:prstGeom prst="line">
            <a:avLst/>
          </a:prstGeom>
          <a:noFill/>
          <a:ln w="9360">
            <a:solidFill>
              <a:srgbClr val="EA6F00"/>
            </a:solidFill>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31758" name="Line 31"/>
          <p:cNvSpPr>
            <a:spLocks noChangeShapeType="1"/>
          </p:cNvSpPr>
          <p:nvPr/>
        </p:nvSpPr>
        <p:spPr bwMode="auto">
          <a:xfrm>
            <a:off x="1543051" y="1100138"/>
            <a:ext cx="60722" cy="228600"/>
          </a:xfrm>
          <a:prstGeom prst="line">
            <a:avLst/>
          </a:prstGeom>
          <a:noFill/>
          <a:ln w="9360">
            <a:solidFill>
              <a:srgbClr val="EA6F00"/>
            </a:solidFill>
            <a:round/>
            <a:headEnd/>
            <a:tailEnd/>
          </a:ln>
          <a:extLst>
            <a:ext uri="{909E8E84-426E-40DD-AFC4-6F175D3DCCD1}">
              <a14:hiddenFill xmlns:a14="http://schemas.microsoft.com/office/drawing/2010/main">
                <a:noFill/>
              </a14:hiddenFill>
            </a:ext>
          </a:extLst>
        </p:spPr>
        <p:txBody>
          <a:bodyPr/>
          <a:lstStyle/>
          <a:p>
            <a:endParaRPr lang="en-US" sz="1350"/>
          </a:p>
        </p:txBody>
      </p:sp>
      <p:pic>
        <p:nvPicPr>
          <p:cNvPr id="46112" name="Picture 32"/>
          <p:cNvPicPr>
            <a:picLocks noChangeAspect="1" noChangeArrowheads="1"/>
          </p:cNvPicPr>
          <p:nvPr/>
        </p:nvPicPr>
        <p:blipFill>
          <a:blip r:embed="rId10">
            <a:lum bright="-42000"/>
            <a:extLst>
              <a:ext uri="{28A0092B-C50C-407E-A947-70E740481C1C}">
                <a14:useLocalDpi xmlns:a14="http://schemas.microsoft.com/office/drawing/2010/main" val="0"/>
              </a:ext>
            </a:extLst>
          </a:blip>
          <a:srcRect/>
          <a:stretch>
            <a:fillRect/>
          </a:stretch>
        </p:blipFill>
        <p:spPr bwMode="auto">
          <a:xfrm>
            <a:off x="1828800" y="2014538"/>
            <a:ext cx="51435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13" name="Picture 3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2612232"/>
            <a:ext cx="1771650" cy="1459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4"/>
          <p:cNvGrpSpPr>
            <a:grpSpLocks/>
          </p:cNvGrpSpPr>
          <p:nvPr/>
        </p:nvGrpSpPr>
        <p:grpSpPr bwMode="auto">
          <a:xfrm>
            <a:off x="3363515" y="2185988"/>
            <a:ext cx="1902619" cy="273844"/>
            <a:chOff x="1865" y="1824"/>
            <a:chExt cx="1598" cy="230"/>
          </a:xfrm>
        </p:grpSpPr>
        <p:sp>
          <p:nvSpPr>
            <p:cNvPr id="31775" name="AutoShape 35"/>
            <p:cNvSpPr>
              <a:spLocks noChangeArrowheads="1"/>
            </p:cNvSpPr>
            <p:nvPr/>
          </p:nvSpPr>
          <p:spPr bwMode="auto">
            <a:xfrm>
              <a:off x="1872" y="1824"/>
              <a:ext cx="1584" cy="230"/>
            </a:xfrm>
            <a:prstGeom prst="roundRect">
              <a:avLst>
                <a:gd name="adj" fmla="val 43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0"/>
            </a:p>
          </p:txBody>
        </p:sp>
        <p:grpSp>
          <p:nvGrpSpPr>
            <p:cNvPr id="31776" name="Group 36"/>
            <p:cNvGrpSpPr>
              <a:grpSpLocks/>
            </p:cNvGrpSpPr>
            <p:nvPr/>
          </p:nvGrpSpPr>
          <p:grpSpPr bwMode="auto">
            <a:xfrm>
              <a:off x="1865" y="1824"/>
              <a:ext cx="1598" cy="230"/>
              <a:chOff x="1865" y="1824"/>
              <a:chExt cx="1598" cy="230"/>
            </a:xfrm>
          </p:grpSpPr>
          <p:sp>
            <p:nvSpPr>
              <p:cNvPr id="31777" name="AutoShape 37"/>
              <p:cNvSpPr>
                <a:spLocks noChangeArrowheads="1"/>
              </p:cNvSpPr>
              <p:nvPr/>
            </p:nvSpPr>
            <p:spPr bwMode="auto">
              <a:xfrm>
                <a:off x="1872" y="1824"/>
                <a:ext cx="1584" cy="230"/>
              </a:xfrm>
              <a:prstGeom prst="roundRect">
                <a:avLst>
                  <a:gd name="adj" fmla="val 43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350"/>
              </a:p>
            </p:txBody>
          </p:sp>
          <p:sp>
            <p:nvSpPr>
              <p:cNvPr id="31778" name="AutoShape 38"/>
              <p:cNvSpPr>
                <a:spLocks noChangeArrowheads="1"/>
              </p:cNvSpPr>
              <p:nvPr/>
            </p:nvSpPr>
            <p:spPr bwMode="auto">
              <a:xfrm>
                <a:off x="1865" y="1824"/>
                <a:ext cx="1598" cy="222"/>
              </a:xfrm>
              <a:prstGeom prst="roundRect">
                <a:avLst>
                  <a:gd name="adj" fmla="val 43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9pPr>
              </a:lstStyle>
              <a:p>
                <a:pPr algn="ctr" eaLnBrk="1" hangingPunct="1">
                  <a:lnSpc>
                    <a:spcPct val="93000"/>
                  </a:lnSpc>
                  <a:buClr>
                    <a:srgbClr val="FFFFFF"/>
                  </a:buClr>
                  <a:buSzPct val="100000"/>
                  <a:buFont typeface="Times New Roman" panose="02020603050405020304" pitchFamily="18" charset="0"/>
                  <a:buNone/>
                </a:pPr>
                <a:r>
                  <a:rPr lang="en-GB" altLang="en-US" sz="1350" b="1">
                    <a:solidFill>
                      <a:schemeClr val="bg1"/>
                    </a:solidFill>
                  </a:rPr>
                  <a:t>Carbon Dioxide (CO</a:t>
                </a:r>
                <a:r>
                  <a:rPr lang="en-GB" altLang="en-US" sz="1350" b="1" baseline="-25000">
                    <a:solidFill>
                      <a:schemeClr val="bg1"/>
                    </a:solidFill>
                  </a:rPr>
                  <a:t>2</a:t>
                </a:r>
                <a:r>
                  <a:rPr lang="en-GB" altLang="en-US" sz="1350" b="1">
                    <a:solidFill>
                      <a:schemeClr val="bg1"/>
                    </a:solidFill>
                  </a:rPr>
                  <a:t>)</a:t>
                </a:r>
              </a:p>
            </p:txBody>
          </p:sp>
        </p:grpSp>
      </p:grpSp>
      <p:grpSp>
        <p:nvGrpSpPr>
          <p:cNvPr id="31762" name="Group 39"/>
          <p:cNvGrpSpPr>
            <a:grpSpLocks/>
          </p:cNvGrpSpPr>
          <p:nvPr/>
        </p:nvGrpSpPr>
        <p:grpSpPr bwMode="auto">
          <a:xfrm>
            <a:off x="3350419" y="1420416"/>
            <a:ext cx="628650" cy="646509"/>
            <a:chOff x="1854" y="1181"/>
            <a:chExt cx="528" cy="543"/>
          </a:xfrm>
        </p:grpSpPr>
        <p:sp>
          <p:nvSpPr>
            <p:cNvPr id="31773" name="Line 40"/>
            <p:cNvSpPr>
              <a:spLocks noChangeShapeType="1"/>
            </p:cNvSpPr>
            <p:nvPr/>
          </p:nvSpPr>
          <p:spPr bwMode="auto">
            <a:xfrm>
              <a:off x="2057" y="1181"/>
              <a:ext cx="325" cy="478"/>
            </a:xfrm>
            <a:prstGeom prst="line">
              <a:avLst/>
            </a:prstGeom>
            <a:noFill/>
            <a:ln w="76320">
              <a:solidFill>
                <a:srgbClr val="FF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31774" name="Line 41"/>
            <p:cNvSpPr>
              <a:spLocks noChangeShapeType="1"/>
            </p:cNvSpPr>
            <p:nvPr/>
          </p:nvSpPr>
          <p:spPr bwMode="auto">
            <a:xfrm flipH="1">
              <a:off x="1853" y="1182"/>
              <a:ext cx="213" cy="543"/>
            </a:xfrm>
            <a:prstGeom prst="line">
              <a:avLst/>
            </a:prstGeom>
            <a:noFill/>
            <a:ln w="76320">
              <a:solidFill>
                <a:srgbClr val="FF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nvGrpSpPr>
          <p:cNvPr id="31763" name="Group 42"/>
          <p:cNvGrpSpPr>
            <a:grpSpLocks/>
          </p:cNvGrpSpPr>
          <p:nvPr/>
        </p:nvGrpSpPr>
        <p:grpSpPr bwMode="auto">
          <a:xfrm>
            <a:off x="4698207" y="1413272"/>
            <a:ext cx="631031" cy="636984"/>
            <a:chOff x="2986" y="1175"/>
            <a:chExt cx="530" cy="535"/>
          </a:xfrm>
        </p:grpSpPr>
        <p:sp>
          <p:nvSpPr>
            <p:cNvPr id="31771" name="Line 43"/>
            <p:cNvSpPr>
              <a:spLocks noChangeShapeType="1"/>
            </p:cNvSpPr>
            <p:nvPr/>
          </p:nvSpPr>
          <p:spPr bwMode="auto">
            <a:xfrm>
              <a:off x="3298" y="1175"/>
              <a:ext cx="219" cy="536"/>
            </a:xfrm>
            <a:prstGeom prst="line">
              <a:avLst/>
            </a:prstGeom>
            <a:noFill/>
            <a:ln w="76320">
              <a:solidFill>
                <a:srgbClr val="FF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31772" name="Line 44"/>
            <p:cNvSpPr>
              <a:spLocks noChangeShapeType="1"/>
            </p:cNvSpPr>
            <p:nvPr/>
          </p:nvSpPr>
          <p:spPr bwMode="auto">
            <a:xfrm flipH="1">
              <a:off x="2985" y="1177"/>
              <a:ext cx="322" cy="488"/>
            </a:xfrm>
            <a:prstGeom prst="line">
              <a:avLst/>
            </a:prstGeom>
            <a:noFill/>
            <a:ln w="76320">
              <a:solidFill>
                <a:srgbClr val="FFFF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grpSp>
      <p:grpSp>
        <p:nvGrpSpPr>
          <p:cNvPr id="13" name="Group 45"/>
          <p:cNvGrpSpPr>
            <a:grpSpLocks/>
          </p:cNvGrpSpPr>
          <p:nvPr/>
        </p:nvGrpSpPr>
        <p:grpSpPr bwMode="auto">
          <a:xfrm>
            <a:off x="3314700" y="1728788"/>
            <a:ext cx="2334816" cy="1085850"/>
            <a:chOff x="1776" y="1344"/>
            <a:chExt cx="1961" cy="912"/>
          </a:xfrm>
        </p:grpSpPr>
        <p:pic>
          <p:nvPicPr>
            <p:cNvPr id="31769" name="Picture 46"/>
            <p:cNvPicPr>
              <a:picLocks noChangeAspect="1" noChangeArrowheads="1"/>
            </p:cNvPicPr>
            <p:nvPr/>
          </p:nvPicPr>
          <p:blipFill>
            <a:blip r:embed="rId12">
              <a:lum contrast="12000"/>
              <a:extLst>
                <a:ext uri="{28A0092B-C50C-407E-A947-70E740481C1C}">
                  <a14:useLocalDpi xmlns:a14="http://schemas.microsoft.com/office/drawing/2010/main" val="0"/>
                </a:ext>
              </a:extLst>
            </a:blip>
            <a:srcRect/>
            <a:stretch>
              <a:fillRect/>
            </a:stretch>
          </p:blipFill>
          <p:spPr bwMode="auto">
            <a:xfrm>
              <a:off x="3293" y="1344"/>
              <a:ext cx="445" cy="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0" name="Picture 47"/>
            <p:cNvPicPr>
              <a:picLocks noChangeAspect="1" noChangeArrowheads="1"/>
            </p:cNvPicPr>
            <p:nvPr/>
          </p:nvPicPr>
          <p:blipFill>
            <a:blip r:embed="rId13">
              <a:lum contrast="12000"/>
              <a:extLst>
                <a:ext uri="{28A0092B-C50C-407E-A947-70E740481C1C}">
                  <a14:useLocalDpi xmlns:a14="http://schemas.microsoft.com/office/drawing/2010/main" val="0"/>
                </a:ext>
              </a:extLst>
            </a:blip>
            <a:srcRect/>
            <a:stretch>
              <a:fillRect/>
            </a:stretch>
          </p:blipFill>
          <p:spPr bwMode="auto">
            <a:xfrm>
              <a:off x="1776" y="1344"/>
              <a:ext cx="464" cy="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6128" name="Picture 48"/>
          <p:cNvPicPr>
            <a:picLocks noChangeAspect="1" noChangeArrowheads="1"/>
          </p:cNvPicPr>
          <p:nvPr/>
        </p:nvPicPr>
        <p:blipFill>
          <a:blip r:embed="rId10">
            <a:lum bright="-42000"/>
            <a:extLst>
              <a:ext uri="{28A0092B-C50C-407E-A947-70E740481C1C}">
                <a14:useLocalDpi xmlns:a14="http://schemas.microsoft.com/office/drawing/2010/main" val="0"/>
              </a:ext>
            </a:extLst>
          </a:blip>
          <a:srcRect/>
          <a:stretch>
            <a:fillRect/>
          </a:stretch>
        </p:blipFill>
        <p:spPr bwMode="auto">
          <a:xfrm>
            <a:off x="1719262" y="1799035"/>
            <a:ext cx="5691188" cy="228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129" name="Picture 49" descr="thermometer_burst_hg_clr"/>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6719888" y="209550"/>
            <a:ext cx="11144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7" name="Rectangle 12"/>
          <p:cNvSpPr>
            <a:spLocks noChangeArrowheads="1"/>
          </p:cNvSpPr>
          <p:nvPr/>
        </p:nvSpPr>
        <p:spPr bwMode="auto">
          <a:xfrm>
            <a:off x="1140619" y="4958954"/>
            <a:ext cx="1652588" cy="3231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750"/>
              <a:t>©  2007National Wildlife Federation</a:t>
            </a:r>
          </a:p>
        </p:txBody>
      </p:sp>
      <p:sp>
        <p:nvSpPr>
          <p:cNvPr id="31768" name="AutoShape 16"/>
          <p:cNvSpPr>
            <a:spLocks noChangeArrowheads="1"/>
          </p:cNvSpPr>
          <p:nvPr/>
        </p:nvSpPr>
        <p:spPr bwMode="auto">
          <a:xfrm>
            <a:off x="3056335" y="4416029"/>
            <a:ext cx="2915925" cy="264080"/>
          </a:xfrm>
          <a:prstGeom prst="roundRect">
            <a:avLst>
              <a:gd name="adj" fmla="val 3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67500" tIns="35100" rIns="67500" bIns="351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Arial" panose="020B0604020202020204" pitchFamily="34" charset="0"/>
                <a:ea typeface="MS PGothic" panose="020B0600070205080204" pitchFamily="34" charset="-128"/>
              </a:defRPr>
            </a:lvl9pPr>
          </a:lstStyle>
          <a:p>
            <a:pPr eaLnBrk="1" hangingPunct="1">
              <a:lnSpc>
                <a:spcPct val="93000"/>
              </a:lnSpc>
              <a:buClr>
                <a:srgbClr val="FFFFFF"/>
              </a:buClr>
              <a:buSzPct val="100000"/>
              <a:buFont typeface="Times New Roman" panose="02020603050405020304" pitchFamily="18" charset="0"/>
              <a:buNone/>
            </a:pPr>
            <a:r>
              <a:rPr lang="en-GB" altLang="en-US" sz="1350" b="1">
                <a:latin typeface="Helvetica" panose="020B0604020202020204" pitchFamily="34" charset="0"/>
              </a:rPr>
              <a:t>Fossil fuels (coal, oil, natural gas)</a:t>
            </a:r>
          </a:p>
        </p:txBody>
      </p:sp>
    </p:spTree>
    <p:custDataLst>
      <p:tags r:id="rId1"/>
    </p:custDataLst>
    <p:extLst>
      <p:ext uri="{BB962C8B-B14F-4D97-AF65-F5344CB8AC3E}">
        <p14:creationId xmlns:p14="http://schemas.microsoft.com/office/powerpoint/2010/main" val="4029009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6112"/>
                                        </p:tgtEl>
                                        <p:attrNameLst>
                                          <p:attrName>style.visibility</p:attrName>
                                        </p:attrNameLst>
                                      </p:cBhvr>
                                      <p:to>
                                        <p:strVal val="visible"/>
                                      </p:to>
                                    </p:set>
                                    <p:animEffect transition="in" filter="dissolve">
                                      <p:cBhvr>
                                        <p:cTn id="7" dur="1000"/>
                                        <p:tgtEl>
                                          <p:spTgt spid="46112"/>
                                        </p:tgtEl>
                                      </p:cBhvr>
                                    </p:animEffect>
                                  </p:childTnLst>
                                </p:cTn>
                              </p:par>
                              <p:par>
                                <p:cTn id="8" presetID="5" presetClass="entr" presetSubtype="10" fill="hold" nodeType="withEffect">
                                  <p:stCondLst>
                                    <p:cond delay="0"/>
                                  </p:stCondLst>
                                  <p:childTnLst>
                                    <p:set>
                                      <p:cBhvr>
                                        <p:cTn id="9" dur="1" fill="hold">
                                          <p:stCondLst>
                                            <p:cond delay="0"/>
                                          </p:stCondLst>
                                        </p:cTn>
                                        <p:tgtEl>
                                          <p:spTgt spid="46089"/>
                                        </p:tgtEl>
                                        <p:attrNameLst>
                                          <p:attrName>style.visibility</p:attrName>
                                        </p:attrNameLst>
                                      </p:cBhvr>
                                      <p:to>
                                        <p:strVal val="visible"/>
                                      </p:to>
                                    </p:set>
                                    <p:animEffect transition="in" filter="checkerboard(across)">
                                      <p:cBhvr>
                                        <p:cTn id="10" dur="500"/>
                                        <p:tgtEl>
                                          <p:spTgt spid="46089"/>
                                        </p:tgtEl>
                                      </p:cBhvr>
                                    </p:animEffect>
                                  </p:childTnLst>
                                </p:cTn>
                              </p:par>
                              <p:par>
                                <p:cTn id="11" presetID="5" presetClass="exit" presetSubtype="10" fill="hold" nodeType="withEffect">
                                  <p:stCondLst>
                                    <p:cond delay="0"/>
                                  </p:stCondLst>
                                  <p:childTnLst>
                                    <p:animEffect transition="out" filter="checkerboard(across)">
                                      <p:cBhvr>
                                        <p:cTn id="12" dur="500"/>
                                        <p:tgtEl>
                                          <p:spTgt spid="46084"/>
                                        </p:tgtEl>
                                      </p:cBhvr>
                                    </p:animEffect>
                                    <p:set>
                                      <p:cBhvr>
                                        <p:cTn id="13" dur="1" fill="hold">
                                          <p:stCondLst>
                                            <p:cond delay="499"/>
                                          </p:stCondLst>
                                        </p:cTn>
                                        <p:tgtEl>
                                          <p:spTgt spid="46084"/>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46090"/>
                                        </p:tgtEl>
                                        <p:attrNameLst>
                                          <p:attrName>style.visibility</p:attrName>
                                        </p:attrNameLst>
                                      </p:cBhvr>
                                      <p:to>
                                        <p:strVal val="visible"/>
                                      </p:to>
                                    </p:set>
                                    <p:anim calcmode="lin" valueType="num">
                                      <p:cBhvr additive="base">
                                        <p:cTn id="16" dur="500" fill="hold"/>
                                        <p:tgtEl>
                                          <p:spTgt spid="46090"/>
                                        </p:tgtEl>
                                        <p:attrNameLst>
                                          <p:attrName>ppt_x</p:attrName>
                                        </p:attrNameLst>
                                      </p:cBhvr>
                                      <p:tavLst>
                                        <p:tav tm="0">
                                          <p:val>
                                            <p:strVal val="#ppt_x"/>
                                          </p:val>
                                        </p:tav>
                                        <p:tav tm="100000">
                                          <p:val>
                                            <p:strVal val="#ppt_x"/>
                                          </p:val>
                                        </p:tav>
                                      </p:tavLst>
                                    </p:anim>
                                    <p:anim calcmode="lin" valueType="num">
                                      <p:cBhvr additive="base">
                                        <p:cTn id="17" dur="500" fill="hold"/>
                                        <p:tgtEl>
                                          <p:spTgt spid="46090"/>
                                        </p:tgtEl>
                                        <p:attrNameLst>
                                          <p:attrName>ppt_y</p:attrName>
                                        </p:attrNameLst>
                                      </p:cBhvr>
                                      <p:tavLst>
                                        <p:tav tm="0">
                                          <p:val>
                                            <p:strVal val="1+#ppt_h/2"/>
                                          </p:val>
                                        </p:tav>
                                        <p:tav tm="100000">
                                          <p:val>
                                            <p:strVal val="#ppt_y"/>
                                          </p:val>
                                        </p:tav>
                                      </p:tavLst>
                                    </p:anim>
                                  </p:childTnLst>
                                </p:cTn>
                              </p:par>
                              <p:par>
                                <p:cTn id="18" presetID="9"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6091"/>
                                        </p:tgtEl>
                                        <p:attrNameLst>
                                          <p:attrName>style.visibility</p:attrName>
                                        </p:attrNameLst>
                                      </p:cBhvr>
                                      <p:to>
                                        <p:strVal val="visible"/>
                                      </p:to>
                                    </p:set>
                                    <p:anim calcmode="lin" valueType="num">
                                      <p:cBhvr additive="base">
                                        <p:cTn id="25" dur="500" fill="hold"/>
                                        <p:tgtEl>
                                          <p:spTgt spid="46091"/>
                                        </p:tgtEl>
                                        <p:attrNameLst>
                                          <p:attrName>ppt_x</p:attrName>
                                        </p:attrNameLst>
                                      </p:cBhvr>
                                      <p:tavLst>
                                        <p:tav tm="0">
                                          <p:val>
                                            <p:strVal val="#ppt_x"/>
                                          </p:val>
                                        </p:tav>
                                        <p:tav tm="100000">
                                          <p:val>
                                            <p:strVal val="#ppt_x"/>
                                          </p:val>
                                        </p:tav>
                                      </p:tavLst>
                                    </p:anim>
                                    <p:anim calcmode="lin" valueType="num">
                                      <p:cBhvr additive="base">
                                        <p:cTn id="26" dur="500" fill="hold"/>
                                        <p:tgtEl>
                                          <p:spTgt spid="46091"/>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46113"/>
                                        </p:tgtEl>
                                        <p:attrNameLst>
                                          <p:attrName>style.visibility</p:attrName>
                                        </p:attrNameLst>
                                      </p:cBhvr>
                                      <p:to>
                                        <p:strVal val="visible"/>
                                      </p:to>
                                    </p:set>
                                    <p:anim calcmode="lin" valueType="num">
                                      <p:cBhvr additive="base">
                                        <p:cTn id="37" dur="500" fill="hold"/>
                                        <p:tgtEl>
                                          <p:spTgt spid="46113"/>
                                        </p:tgtEl>
                                        <p:attrNameLst>
                                          <p:attrName>ppt_x</p:attrName>
                                        </p:attrNameLst>
                                      </p:cBhvr>
                                      <p:tavLst>
                                        <p:tav tm="0">
                                          <p:val>
                                            <p:strVal val="#ppt_x"/>
                                          </p:val>
                                        </p:tav>
                                        <p:tav tm="100000">
                                          <p:val>
                                            <p:strVal val="#ppt_x"/>
                                          </p:val>
                                        </p:tav>
                                      </p:tavLst>
                                    </p:anim>
                                    <p:anim calcmode="lin" valueType="num">
                                      <p:cBhvr additive="base">
                                        <p:cTn id="38" dur="500" fill="hold"/>
                                        <p:tgtEl>
                                          <p:spTgt spid="4611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46128"/>
                                        </p:tgtEl>
                                        <p:attrNameLst>
                                          <p:attrName>style.visibility</p:attrName>
                                        </p:attrNameLst>
                                      </p:cBhvr>
                                      <p:to>
                                        <p:strVal val="visible"/>
                                      </p:to>
                                    </p:set>
                                    <p:animEffect transition="in" filter="checkerboard(across)">
                                      <p:cBhvr>
                                        <p:cTn id="47" dur="500"/>
                                        <p:tgtEl>
                                          <p:spTgt spid="46128"/>
                                        </p:tgtEl>
                                      </p:cBhvr>
                                    </p:animEffect>
                                  </p:childTnLst>
                                </p:cTn>
                              </p:par>
                              <p:par>
                                <p:cTn id="48" presetID="5" presetClass="entr" presetSubtype="10" fill="hold" nodeType="withEffect">
                                  <p:stCondLst>
                                    <p:cond delay="2000"/>
                                  </p:stCondLst>
                                  <p:childTnLst>
                                    <p:set>
                                      <p:cBhvr>
                                        <p:cTn id="49" dur="1" fill="hold">
                                          <p:stCondLst>
                                            <p:cond delay="0"/>
                                          </p:stCondLst>
                                        </p:cTn>
                                        <p:tgtEl>
                                          <p:spTgt spid="13"/>
                                        </p:tgtEl>
                                        <p:attrNameLst>
                                          <p:attrName>style.visibility</p:attrName>
                                        </p:attrNameLst>
                                      </p:cBhvr>
                                      <p:to>
                                        <p:strVal val="visible"/>
                                      </p:to>
                                    </p:set>
                                    <p:animEffect transition="in" filter="checkerboard(across)">
                                      <p:cBhvr>
                                        <p:cTn id="50" dur="500"/>
                                        <p:tgtEl>
                                          <p:spTgt spid="13"/>
                                        </p:tgtEl>
                                      </p:cBhvr>
                                    </p:animEffect>
                                  </p:childTnLst>
                                </p:cTn>
                              </p:par>
                            </p:childTnLst>
                          </p:cTn>
                        </p:par>
                        <p:par>
                          <p:cTn id="51" fill="hold" nodeType="afterGroup">
                            <p:stCondLst>
                              <p:cond delay="2500"/>
                            </p:stCondLst>
                            <p:childTnLst>
                              <p:par>
                                <p:cTn id="52" presetID="2" presetClass="entr" presetSubtype="4" fill="hold" nodeType="afterEffect">
                                  <p:stCondLst>
                                    <p:cond delay="2000"/>
                                  </p:stCondLst>
                                  <p:childTnLst>
                                    <p:set>
                                      <p:cBhvr>
                                        <p:cTn id="53" dur="1" fill="hold">
                                          <p:stCondLst>
                                            <p:cond delay="0"/>
                                          </p:stCondLst>
                                        </p:cTn>
                                        <p:tgtEl>
                                          <p:spTgt spid="46129"/>
                                        </p:tgtEl>
                                        <p:attrNameLst>
                                          <p:attrName>style.visibility</p:attrName>
                                        </p:attrNameLst>
                                      </p:cBhvr>
                                      <p:to>
                                        <p:strVal val="visible"/>
                                      </p:to>
                                    </p:set>
                                    <p:anim calcmode="lin" valueType="num">
                                      <p:cBhvr additive="base">
                                        <p:cTn id="54" dur="500" fill="hold"/>
                                        <p:tgtEl>
                                          <p:spTgt spid="46129"/>
                                        </p:tgtEl>
                                        <p:attrNameLst>
                                          <p:attrName>ppt_x</p:attrName>
                                        </p:attrNameLst>
                                      </p:cBhvr>
                                      <p:tavLst>
                                        <p:tav tm="0">
                                          <p:val>
                                            <p:strVal val="#ppt_x"/>
                                          </p:val>
                                        </p:tav>
                                        <p:tav tm="100000">
                                          <p:val>
                                            <p:strVal val="#ppt_x"/>
                                          </p:val>
                                        </p:tav>
                                      </p:tavLst>
                                    </p:anim>
                                    <p:anim calcmode="lin" valueType="num">
                                      <p:cBhvr additive="base">
                                        <p:cTn id="55" dur="500" fill="hold"/>
                                        <p:tgtEl>
                                          <p:spTgt spid="461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2"/>
          <p:cNvSpPr txBox="1">
            <a:spLocks noChangeArrowheads="1"/>
          </p:cNvSpPr>
          <p:nvPr/>
        </p:nvSpPr>
        <p:spPr>
          <a:xfrm>
            <a:off x="685800" y="1563497"/>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24425E"/>
                </a:solidFill>
                <a:latin typeface="Montserrat Light"/>
                <a:ea typeface="+mj-ea"/>
                <a:cs typeface="Montserrat Light"/>
              </a:defRPr>
            </a:lvl1pPr>
          </a:lstStyle>
          <a:p>
            <a:r>
              <a:rPr lang="en-US" altLang="en-US">
                <a:latin typeface="Helvetica" panose="020B0604020202020204" pitchFamily="34" charset="0"/>
              </a:rPr>
              <a:t>What proof do we have?</a:t>
            </a:r>
            <a:endParaRPr lang="en-US" altLang="en-US" dirty="0">
              <a:latin typeface="Helvetica" panose="020B0604020202020204" pitchFamily="34" charset="0"/>
            </a:endParaRPr>
          </a:p>
        </p:txBody>
      </p:sp>
    </p:spTree>
    <p:extLst>
      <p:ext uri="{BB962C8B-B14F-4D97-AF65-F5344CB8AC3E}">
        <p14:creationId xmlns:p14="http://schemas.microsoft.com/office/powerpoint/2010/main" val="2747049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1F497D"/>
                </a:solidFill>
                <a:latin typeface="Helvetica" panose="020B0604020202020204" pitchFamily="34" charset="0"/>
              </a:rPr>
              <a:t>Temperature &amp; CO</a:t>
            </a:r>
            <a:r>
              <a:rPr lang="en-US" altLang="en-US" baseline="-25000" dirty="0">
                <a:solidFill>
                  <a:srgbClr val="1F497D"/>
                </a:solidFill>
                <a:latin typeface="Helvetica" panose="020B0604020202020204" pitchFamily="34" charset="0"/>
              </a:rPr>
              <a:t>2</a:t>
            </a:r>
            <a:r>
              <a:rPr lang="en-US" altLang="en-US" dirty="0">
                <a:solidFill>
                  <a:srgbClr val="1F497D"/>
                </a:solidFill>
                <a:latin typeface="Helvetica" panose="020B0604020202020204" pitchFamily="34" charset="0"/>
              </a:rPr>
              <a:t> Data</a:t>
            </a:r>
            <a:endParaRPr lang="en-US" dirty="0"/>
          </a:p>
        </p:txBody>
      </p:sp>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1138" y="1063229"/>
            <a:ext cx="4359275"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creen Shot 2014-03-11 at 11.42.08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21213" y="1063229"/>
            <a:ext cx="43815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4712613"/>
            <a:ext cx="3090672" cy="4308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a:t>Source: NASA Goddard Space Flight Center http://data.giss.nasa.gov/gistemp/graphs_v3/</a:t>
            </a:r>
          </a:p>
        </p:txBody>
      </p:sp>
      <p:sp>
        <p:nvSpPr>
          <p:cNvPr id="7" name="Rectangle 12"/>
          <p:cNvSpPr>
            <a:spLocks noChangeArrowheads="1"/>
          </p:cNvSpPr>
          <p:nvPr/>
        </p:nvSpPr>
        <p:spPr bwMode="auto">
          <a:xfrm>
            <a:off x="4365181" y="4743390"/>
            <a:ext cx="2639123" cy="40011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dirty="0"/>
              <a:t>Source: NASA Climate, Data from NOA http://climate.nasa.gov/key_indicators#co2 </a:t>
            </a:r>
            <a:endParaRPr lang="en-US" altLang="en-US" sz="1000" dirty="0">
              <a:solidFill>
                <a:schemeClr val="tx2"/>
              </a:solidFill>
            </a:endParaRPr>
          </a:p>
        </p:txBody>
      </p:sp>
    </p:spTree>
    <p:extLst>
      <p:ext uri="{BB962C8B-B14F-4D97-AF65-F5344CB8AC3E}">
        <p14:creationId xmlns:p14="http://schemas.microsoft.com/office/powerpoint/2010/main" val="212847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 y="67911"/>
            <a:ext cx="8229600" cy="857250"/>
          </a:xfrm>
        </p:spPr>
        <p:txBody>
          <a:bodyPr/>
          <a:lstStyle/>
          <a:p>
            <a:pPr algn="l"/>
            <a:r>
              <a:rPr lang="en-US" altLang="en-US" dirty="0">
                <a:latin typeface="Helvetica" panose="020B0604020202020204" pitchFamily="34" charset="0"/>
              </a:rPr>
              <a:t>Glaciers are melting</a:t>
            </a:r>
          </a:p>
        </p:txBody>
      </p:sp>
      <p:sp>
        <p:nvSpPr>
          <p:cNvPr id="4" name="Rectangle 11"/>
          <p:cNvSpPr>
            <a:spLocks noChangeArrowheads="1"/>
          </p:cNvSpPr>
          <p:nvPr/>
        </p:nvSpPr>
        <p:spPr bwMode="auto">
          <a:xfrm>
            <a:off x="187325" y="907082"/>
            <a:ext cx="4429936" cy="1171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26766"/>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tx2"/>
                </a:solidFill>
                <a:latin typeface="Helvetica" panose="020B0604020202020204" pitchFamily="34" charset="0"/>
              </a:rPr>
              <a:t>So are ice caps on both North and South poll. Pictured example: Portage Glacier, Alaska</a:t>
            </a:r>
          </a:p>
        </p:txBody>
      </p:sp>
      <p:grpSp>
        <p:nvGrpSpPr>
          <p:cNvPr id="5" name="Group 5"/>
          <p:cNvGrpSpPr>
            <a:grpSpLocks/>
          </p:cNvGrpSpPr>
          <p:nvPr/>
        </p:nvGrpSpPr>
        <p:grpSpPr bwMode="auto">
          <a:xfrm>
            <a:off x="187325" y="1760538"/>
            <a:ext cx="4268788" cy="3382962"/>
            <a:chOff x="0" y="0"/>
            <a:chExt cx="3824" cy="3031"/>
          </a:xfrm>
        </p:grpSpPr>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24" cy="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p:cNvSpPr>
            <p:nvPr/>
          </p:nvSpPr>
          <p:spPr bwMode="auto">
            <a:xfrm>
              <a:off x="1623" y="2744"/>
              <a:ext cx="531"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429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6429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6429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6429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6429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100" b="1">
                  <a:solidFill>
                    <a:schemeClr val="tx2"/>
                  </a:solidFill>
                  <a:latin typeface="Helvetica" panose="020B0604020202020204" pitchFamily="34" charset="0"/>
                </a:rPr>
                <a:t>1914</a:t>
              </a:r>
              <a:endParaRPr lang="en-US" altLang="en-US" sz="2100" b="1">
                <a:solidFill>
                  <a:srgbClr val="5998C9"/>
                </a:solidFill>
                <a:sym typeface="75 Helvetica Bold" charset="0"/>
              </a:endParaRPr>
            </a:p>
          </p:txBody>
        </p:sp>
      </p:grpSp>
      <p:grpSp>
        <p:nvGrpSpPr>
          <p:cNvPr id="8" name="Group 8"/>
          <p:cNvGrpSpPr>
            <a:grpSpLocks/>
          </p:cNvGrpSpPr>
          <p:nvPr/>
        </p:nvGrpSpPr>
        <p:grpSpPr bwMode="auto">
          <a:xfrm>
            <a:off x="4687888" y="925161"/>
            <a:ext cx="4254500" cy="3382962"/>
            <a:chOff x="0" y="0"/>
            <a:chExt cx="3811" cy="3031"/>
          </a:xfrm>
        </p:grpSpPr>
        <p:pic>
          <p:nvPicPr>
            <p:cNvPr id="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1" cy="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
            <p:cNvSpPr>
              <a:spLocks/>
            </p:cNvSpPr>
            <p:nvPr/>
          </p:nvSpPr>
          <p:spPr bwMode="auto">
            <a:xfrm>
              <a:off x="1614" y="2744"/>
              <a:ext cx="532"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642938" eaLnBrk="0" hangingPunct="0">
                <a:defRPr sz="2400">
                  <a:solidFill>
                    <a:schemeClr val="tx1"/>
                  </a:solidFill>
                  <a:latin typeface="Arial" panose="020B0604020202020204" pitchFamily="34" charset="0"/>
                  <a:ea typeface="MS PGothic" panose="020B0600070205080204" pitchFamily="34" charset="-128"/>
                </a:defRPr>
              </a:lvl1pPr>
              <a:lvl2pPr marL="742950" indent="-285750" defTabSz="642938" eaLnBrk="0" hangingPunct="0">
                <a:defRPr sz="2400">
                  <a:solidFill>
                    <a:schemeClr val="tx1"/>
                  </a:solidFill>
                  <a:latin typeface="Arial" panose="020B0604020202020204" pitchFamily="34" charset="0"/>
                  <a:ea typeface="MS PGothic" panose="020B0600070205080204" pitchFamily="34" charset="-128"/>
                </a:defRPr>
              </a:lvl2pPr>
              <a:lvl3pPr marL="1143000" indent="-228600" defTabSz="642938" eaLnBrk="0" hangingPunct="0">
                <a:defRPr sz="2400">
                  <a:solidFill>
                    <a:schemeClr val="tx1"/>
                  </a:solidFill>
                  <a:latin typeface="Arial" panose="020B0604020202020204" pitchFamily="34" charset="0"/>
                  <a:ea typeface="MS PGothic" panose="020B0600070205080204" pitchFamily="34" charset="-128"/>
                </a:defRPr>
              </a:lvl3pPr>
              <a:lvl4pPr marL="1600200" indent="-228600" defTabSz="642938" eaLnBrk="0" hangingPunct="0">
                <a:defRPr sz="2400">
                  <a:solidFill>
                    <a:schemeClr val="tx1"/>
                  </a:solidFill>
                  <a:latin typeface="Arial" panose="020B0604020202020204" pitchFamily="34" charset="0"/>
                  <a:ea typeface="MS PGothic" panose="020B0600070205080204" pitchFamily="34" charset="-128"/>
                </a:defRPr>
              </a:lvl4pPr>
              <a:lvl5pPr marL="2057400" indent="-228600" defTabSz="642938"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6429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6429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6429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6429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100" b="1">
                  <a:solidFill>
                    <a:schemeClr val="tx2"/>
                  </a:solidFill>
                  <a:latin typeface="Helvetica" panose="020B0604020202020204" pitchFamily="34" charset="0"/>
                </a:rPr>
                <a:t>2004</a:t>
              </a:r>
              <a:endParaRPr lang="en-US" altLang="en-US" sz="2100" b="1">
                <a:solidFill>
                  <a:srgbClr val="5998C9"/>
                </a:solidFill>
                <a:sym typeface="75 Helvetica Bold" charset="0"/>
              </a:endParaRPr>
            </a:p>
          </p:txBody>
        </p:sp>
      </p:grpSp>
    </p:spTree>
    <p:extLst>
      <p:ext uri="{BB962C8B-B14F-4D97-AF65-F5344CB8AC3E}">
        <p14:creationId xmlns:p14="http://schemas.microsoft.com/office/powerpoint/2010/main" val="412445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r>
              <a:rPr lang="en-US" altLang="en-US" dirty="0"/>
              <a:t>Global Sea Level Rise</a:t>
            </a:r>
            <a:endParaRPr lang="en-US" dirty="0"/>
          </a:p>
        </p:txBody>
      </p:sp>
      <p:pic>
        <p:nvPicPr>
          <p:cNvPr id="4" name="Picture 1" descr="Screen Shot 2014-03-11 at 12.05.4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2113" y="898525"/>
            <a:ext cx="405765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Screen Shot 2014-03-11 at 12.05.42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40288" y="857250"/>
            <a:ext cx="4011612"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560896" y="4297274"/>
            <a:ext cx="8558784" cy="707886"/>
          </a:xfrm>
          <a:prstGeom prst="rect">
            <a:avLst/>
          </a:prstGeom>
          <a:solidFill>
            <a:schemeClr val="bg1"/>
          </a:solidFill>
          <a:ln>
            <a:noFill/>
          </a:ln>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dirty="0">
                <a:solidFill>
                  <a:srgbClr val="1F497D"/>
                </a:solidFill>
              </a:rPr>
              <a:t>Visit: </a:t>
            </a:r>
            <a:r>
              <a:rPr lang="en-US" altLang="en-US" sz="2000" dirty="0">
                <a:solidFill>
                  <a:srgbClr val="1F497D"/>
                </a:solidFill>
                <a:hlinkClick r:id="rId5"/>
              </a:rPr>
              <a:t>http://climate.nasa.gov/key_indicators</a:t>
            </a:r>
            <a:r>
              <a:rPr lang="en-US" altLang="en-US" sz="2000" dirty="0">
                <a:solidFill>
                  <a:srgbClr val="1F497D"/>
                </a:solidFill>
              </a:rPr>
              <a:t> for interactive charts on sea level and other key climate change indicators.</a:t>
            </a:r>
          </a:p>
        </p:txBody>
      </p:sp>
      <p:sp>
        <p:nvSpPr>
          <p:cNvPr id="7" name="Text Box 3"/>
          <p:cNvSpPr txBox="1">
            <a:spLocks noChangeArrowheads="1"/>
          </p:cNvSpPr>
          <p:nvPr/>
        </p:nvSpPr>
        <p:spPr bwMode="auto">
          <a:xfrm>
            <a:off x="4918075" y="4897438"/>
            <a:ext cx="4370388" cy="246062"/>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50000"/>
              </a:spcBef>
            </a:pPr>
            <a:r>
              <a:rPr lang="en-US" altLang="en-US" sz="1000" dirty="0"/>
              <a:t>Source: NASA Climate http://climate.nasa.gov/key_indicators#seaLevel </a:t>
            </a:r>
          </a:p>
        </p:txBody>
      </p:sp>
    </p:spTree>
    <p:extLst>
      <p:ext uri="{BB962C8B-B14F-4D97-AF65-F5344CB8AC3E}">
        <p14:creationId xmlns:p14="http://schemas.microsoft.com/office/powerpoint/2010/main" val="1543668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B616-CE48-A168-F15F-6CCA703BFA56}"/>
              </a:ext>
            </a:extLst>
          </p:cNvPr>
          <p:cNvSpPr>
            <a:spLocks noGrp="1"/>
          </p:cNvSpPr>
          <p:nvPr>
            <p:ph type="title"/>
          </p:nvPr>
        </p:nvSpPr>
        <p:spPr/>
        <p:txBody>
          <a:bodyPr/>
          <a:lstStyle/>
          <a:p>
            <a:endParaRPr lang="en-US"/>
          </a:p>
        </p:txBody>
      </p:sp>
      <p:pic>
        <p:nvPicPr>
          <p:cNvPr id="5" name="Content Placeholder 4" descr="A body of water with cars parked along it&#10;&#10;Description automatically generated with medium confidence">
            <a:extLst>
              <a:ext uri="{FF2B5EF4-FFF2-40B4-BE49-F238E27FC236}">
                <a16:creationId xmlns:a16="http://schemas.microsoft.com/office/drawing/2014/main" id="{4509230E-F803-1693-828C-7B90587DB025}"/>
              </a:ext>
            </a:extLst>
          </p:cNvPr>
          <p:cNvPicPr>
            <a:picLocks noGrp="1" noChangeAspect="1"/>
          </p:cNvPicPr>
          <p:nvPr>
            <p:ph idx="1"/>
          </p:nvPr>
        </p:nvPicPr>
        <p:blipFill>
          <a:blip r:embed="rId2"/>
          <a:stretch>
            <a:fillRect/>
          </a:stretch>
        </p:blipFill>
        <p:spPr>
          <a:xfrm>
            <a:off x="778934" y="373074"/>
            <a:ext cx="5689600" cy="3786171"/>
          </a:xfrm>
        </p:spPr>
      </p:pic>
    </p:spTree>
    <p:extLst>
      <p:ext uri="{BB962C8B-B14F-4D97-AF65-F5344CB8AC3E}">
        <p14:creationId xmlns:p14="http://schemas.microsoft.com/office/powerpoint/2010/main" val="289011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A958-DA6A-82C5-8C8F-1F108A28725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4DE6A48-B018-80AC-D435-DC183974AD0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FA97E9AF-A83A-5725-705E-7438F33F5575}"/>
              </a:ext>
            </a:extLst>
          </p:cNvPr>
          <p:cNvPicPr>
            <a:picLocks noChangeAspect="1"/>
          </p:cNvPicPr>
          <p:nvPr/>
        </p:nvPicPr>
        <p:blipFill rotWithShape="1">
          <a:blip r:embed="rId2"/>
          <a:srcRect t="3983" b="6919"/>
          <a:stretch/>
        </p:blipFill>
        <p:spPr>
          <a:xfrm>
            <a:off x="0" y="205979"/>
            <a:ext cx="9144000" cy="4580510"/>
          </a:xfrm>
          <a:prstGeom prst="rect">
            <a:avLst/>
          </a:prstGeom>
        </p:spPr>
      </p:pic>
    </p:spTree>
    <p:extLst>
      <p:ext uri="{BB962C8B-B14F-4D97-AF65-F5344CB8AC3E}">
        <p14:creationId xmlns:p14="http://schemas.microsoft.com/office/powerpoint/2010/main" val="2800790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0305DF-99EE-D14B-1B95-43E2FC42D008}"/>
              </a:ext>
            </a:extLst>
          </p:cNvPr>
          <p:cNvSpPr>
            <a:spLocks noGrp="1"/>
          </p:cNvSpPr>
          <p:nvPr>
            <p:ph idx="1"/>
          </p:nvPr>
        </p:nvSpPr>
        <p:spPr/>
        <p:txBody>
          <a:bodyPr/>
          <a:lstStyle/>
          <a:p>
            <a:r>
              <a:rPr lang="en-US" dirty="0">
                <a:hlinkClick r:id="rId2"/>
              </a:rPr>
              <a:t>(1) See what three degrees of global warming looks like – YouTube</a:t>
            </a:r>
            <a:endParaRPr lang="en-US" dirty="0"/>
          </a:p>
          <a:p>
            <a:endParaRPr lang="en-US" dirty="0"/>
          </a:p>
          <a:p>
            <a:r>
              <a:rPr lang="en-US" dirty="0">
                <a:hlinkClick r:id="rId3"/>
              </a:rPr>
              <a:t>(1) Causes and Effects of Climate Change | National Geographic - YouTube</a:t>
            </a:r>
            <a:endParaRPr lang="en-US" dirty="0"/>
          </a:p>
        </p:txBody>
      </p:sp>
      <p:sp>
        <p:nvSpPr>
          <p:cNvPr id="5" name="Title 4">
            <a:extLst>
              <a:ext uri="{FF2B5EF4-FFF2-40B4-BE49-F238E27FC236}">
                <a16:creationId xmlns:a16="http://schemas.microsoft.com/office/drawing/2014/main" id="{A89D0E6E-D392-9A70-A554-3190F4EA7389}"/>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13318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Helvetica" panose="020B0604020202020204" pitchFamily="34" charset="0"/>
              </a:rPr>
              <a:t>Climate Change</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chemeClr val="tx2"/>
                </a:solidFill>
                <a:latin typeface="+mj-lt"/>
                <a:ea typeface="ＭＳ Ｐゴシック" charset="0"/>
                <a:cs typeface="ＭＳ Ｐゴシック" charset="0"/>
              </a:rPr>
              <a:t>Temperatures are rising, especially in winter.</a:t>
            </a:r>
          </a:p>
          <a:p>
            <a:r>
              <a:rPr lang="en-US" dirty="0">
                <a:solidFill>
                  <a:schemeClr val="tx2"/>
                </a:solidFill>
                <a:latin typeface="+mj-lt"/>
                <a:ea typeface="ＭＳ Ｐゴシック" charset="0"/>
                <a:cs typeface="ＭＳ Ｐゴシック" charset="0"/>
              </a:rPr>
              <a:t>Extreme rainfall and flooding events (24-hr and 7-day) are more frequent.</a:t>
            </a:r>
          </a:p>
          <a:p>
            <a:r>
              <a:rPr lang="en-US" dirty="0">
                <a:solidFill>
                  <a:schemeClr val="tx2"/>
                </a:solidFill>
                <a:latin typeface="+mj-lt"/>
                <a:ea typeface="ＭＳ Ｐゴシック" charset="0"/>
                <a:cs typeface="ＭＳ Ｐゴシック" charset="0"/>
              </a:rPr>
              <a:t>Extreme droughts and massive </a:t>
            </a:r>
            <a:r>
              <a:rPr lang="en-US" dirty="0">
                <a:latin typeface="+mj-lt"/>
                <a:cs typeface="ＭＳ Ｐゴシック" charset="0"/>
              </a:rPr>
              <a:t>wildfires are more common</a:t>
            </a:r>
          </a:p>
          <a:p>
            <a:r>
              <a:rPr lang="en-US" dirty="0">
                <a:solidFill>
                  <a:schemeClr val="tx2"/>
                </a:solidFill>
                <a:latin typeface="+mj-lt"/>
                <a:ea typeface="ＭＳ Ｐゴシック" charset="0"/>
                <a:cs typeface="ＭＳ Ｐゴシック" charset="0"/>
              </a:rPr>
              <a:t>In rural communities, forests and farmland are impacted, making crops and food more scarce and expensive for all.</a:t>
            </a:r>
          </a:p>
        </p:txBody>
      </p:sp>
      <p:sp>
        <p:nvSpPr>
          <p:cNvPr id="4" name="TextBox 4"/>
          <p:cNvSpPr txBox="1">
            <a:spLocks noChangeArrowheads="1"/>
          </p:cNvSpPr>
          <p:nvPr/>
        </p:nvSpPr>
        <p:spPr bwMode="auto">
          <a:xfrm>
            <a:off x="0" y="4681835"/>
            <a:ext cx="5065776" cy="461665"/>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dirty="0"/>
              <a:t>Source:  National Climate Assessment: http://nca2014.globalchange.gov/highlights/regions/rural-communities</a:t>
            </a:r>
          </a:p>
        </p:txBody>
      </p:sp>
    </p:spTree>
    <p:extLst>
      <p:ext uri="{BB962C8B-B14F-4D97-AF65-F5344CB8AC3E}">
        <p14:creationId xmlns:p14="http://schemas.microsoft.com/office/powerpoint/2010/main" val="172360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6844"/>
            <a:ext cx="8229600" cy="2061733"/>
          </a:xfrm>
        </p:spPr>
        <p:txBody>
          <a:bodyPr>
            <a:normAutofit/>
          </a:bodyPr>
          <a:lstStyle/>
          <a:p>
            <a:r>
              <a:rPr lang="en-US" altLang="en-US" dirty="0">
                <a:latin typeface="Helvetica" panose="020B0604020202020204" pitchFamily="34" charset="0"/>
              </a:rPr>
              <a:t>Why is climate change happening?</a:t>
            </a:r>
            <a:endParaRPr lang="en-US" dirty="0"/>
          </a:p>
        </p:txBody>
      </p:sp>
    </p:spTree>
    <p:extLst>
      <p:ext uri="{BB962C8B-B14F-4D97-AF65-F5344CB8AC3E}">
        <p14:creationId xmlns:p14="http://schemas.microsoft.com/office/powerpoint/2010/main" val="106225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3875088" y="465138"/>
            <a:ext cx="478155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rgbClr val="24425E"/>
                </a:solidFill>
                <a:latin typeface="Montserrat Light"/>
                <a:ea typeface="+mj-ea"/>
                <a:cs typeface="Montserrat Light"/>
              </a:defRPr>
            </a:lvl1pPr>
          </a:lstStyle>
          <a:p>
            <a:pPr algn="l"/>
            <a:r>
              <a:rPr lang="en-US" altLang="en-US" b="1" dirty="0">
                <a:latin typeface="Helvetica" panose="020B0604020202020204" pitchFamily="34" charset="0"/>
              </a:rPr>
              <a:t>Climate Change:</a:t>
            </a:r>
            <a:br>
              <a:rPr lang="en-US" altLang="en-US" b="1" dirty="0">
                <a:latin typeface="Helvetica" panose="020B0604020202020204" pitchFamily="34" charset="0"/>
              </a:rPr>
            </a:br>
            <a:r>
              <a:rPr lang="en-US" altLang="en-US" b="1" dirty="0">
                <a:latin typeface="Helvetica" panose="020B0604020202020204" pitchFamily="34" charset="0"/>
              </a:rPr>
              <a:t>The Basics</a:t>
            </a:r>
            <a:endParaRPr lang="en-US" altLang="en-US" dirty="0">
              <a:latin typeface="Helvetica" panose="020B0604020202020204" pitchFamily="34" charset="0"/>
            </a:endParaRPr>
          </a:p>
        </p:txBody>
      </p:sp>
      <p:sp>
        <p:nvSpPr>
          <p:cNvPr id="5" name="Rectangle 3"/>
          <p:cNvSpPr txBox="1">
            <a:spLocks noChangeArrowheads="1"/>
          </p:cNvSpPr>
          <p:nvPr/>
        </p:nvSpPr>
        <p:spPr>
          <a:xfrm>
            <a:off x="3875088" y="2531667"/>
            <a:ext cx="5054600" cy="10731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SzPct val="65000"/>
              <a:buFontTx/>
              <a:buBlip>
                <a:blip r:embed="rId2"/>
              </a:buBlip>
              <a:defRPr sz="3200" b="0" i="0" kern="1200">
                <a:solidFill>
                  <a:srgbClr val="22425E"/>
                </a:solidFill>
                <a:latin typeface="Montserrat Light"/>
                <a:ea typeface="+mn-ea"/>
                <a:cs typeface="Montserrat Light"/>
              </a:defRPr>
            </a:lvl1pPr>
            <a:lvl2pPr marL="742950" indent="-285750" algn="l" defTabSz="457200" rtl="0" eaLnBrk="1" latinLnBrk="0" hangingPunct="1">
              <a:spcBef>
                <a:spcPct val="20000"/>
              </a:spcBef>
              <a:buFont typeface="Arial"/>
              <a:buChar char="•"/>
              <a:defRPr sz="2800" b="0" i="0" kern="1200">
                <a:solidFill>
                  <a:srgbClr val="22425E"/>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2400" b="0" i="0" kern="1200">
                <a:solidFill>
                  <a:srgbClr val="22425E"/>
                </a:solidFill>
                <a:latin typeface="Montserrat Light"/>
                <a:ea typeface="+mn-ea"/>
                <a:cs typeface="Montserrat Light"/>
              </a:defRPr>
            </a:lvl3pPr>
            <a:lvl4pPr marL="1600200" indent="-228600" algn="l" defTabSz="457200" rtl="0" eaLnBrk="1" latinLnBrk="0" hangingPunct="1">
              <a:spcBef>
                <a:spcPct val="20000"/>
              </a:spcBef>
              <a:buFont typeface="Arial"/>
              <a:buChar char="–"/>
              <a:defRPr sz="2000" b="0" i="0" kern="1200">
                <a:solidFill>
                  <a:srgbClr val="22425E"/>
                </a:solidFill>
                <a:latin typeface="Montserrat Light"/>
                <a:ea typeface="+mn-ea"/>
                <a:cs typeface="Montserrat Light"/>
              </a:defRPr>
            </a:lvl4pPr>
            <a:lvl5pPr marL="2057400" indent="-228600" algn="l" defTabSz="457200" rtl="0" eaLnBrk="1" latinLnBrk="0" hangingPunct="1">
              <a:spcBef>
                <a:spcPct val="20000"/>
              </a:spcBef>
              <a:buFont typeface="Arial"/>
              <a:buChar char="»"/>
              <a:defRPr sz="2000" b="0" i="0" kern="1200">
                <a:solidFill>
                  <a:srgbClr val="22425E"/>
                </a:solidFill>
                <a:latin typeface="Montserrat Light"/>
                <a:ea typeface="+mn-ea"/>
                <a:cs typeface="Montserrat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None/>
            </a:pPr>
            <a:r>
              <a:rPr lang="en-US" altLang="en-US" sz="2800" dirty="0">
                <a:solidFill>
                  <a:srgbClr val="17375E"/>
                </a:solidFill>
                <a:latin typeface="Helvetica" panose="020B0604020202020204" pitchFamily="34" charset="0"/>
              </a:rPr>
              <a:t>What is climate change and </a:t>
            </a:r>
          </a:p>
          <a:p>
            <a:pPr>
              <a:buFont typeface="Wingdings" panose="05000000000000000000" pitchFamily="2" charset="2"/>
              <a:buNone/>
            </a:pPr>
            <a:r>
              <a:rPr lang="en-US" altLang="en-US" sz="2800" dirty="0">
                <a:solidFill>
                  <a:srgbClr val="17375E"/>
                </a:solidFill>
                <a:latin typeface="Helvetica" panose="020B0604020202020204" pitchFamily="34" charset="0"/>
              </a:rPr>
              <a:t>why is it happening?</a:t>
            </a:r>
            <a:endParaRPr lang="en-US" altLang="en-US" sz="3600" dirty="0">
              <a:solidFill>
                <a:srgbClr val="17375E"/>
              </a:solidFill>
              <a:latin typeface="Helvetica" panose="020B0604020202020204" pitchFamily="34" charset="0"/>
            </a:endParaRP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950" y="552054"/>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0287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storic CO2 Concentration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5409" y="0"/>
            <a:ext cx="6982439" cy="5143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
          <p:cNvSpPr txBox="1">
            <a:spLocks noChangeArrowheads="1"/>
          </p:cNvSpPr>
          <p:nvPr/>
        </p:nvSpPr>
        <p:spPr bwMode="auto">
          <a:xfrm>
            <a:off x="5559552" y="3730751"/>
            <a:ext cx="3584448" cy="1446550"/>
          </a:xfrm>
          <a:prstGeom prst="rect">
            <a:avLst/>
          </a:pr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100" dirty="0"/>
              <a:t>Sources: </a:t>
            </a:r>
          </a:p>
          <a:p>
            <a:pPr eaLnBrk="1" hangingPunct="1"/>
            <a:r>
              <a:rPr lang="en-US" altLang="en-US" sz="1100" dirty="0"/>
              <a:t> - </a:t>
            </a:r>
            <a:r>
              <a:rPr lang="en-US" altLang="en-US" sz="1100" b="1" dirty="0"/>
              <a:t>Mauna Loa Observatory</a:t>
            </a:r>
            <a:r>
              <a:rPr lang="en-US" altLang="en-US" sz="1100" dirty="0"/>
              <a:t>, NOAA: ftp://aftp.cmdl.noaa.gov/products/trends/co2/co2_annmean_mlo.txt</a:t>
            </a:r>
          </a:p>
          <a:p>
            <a:pPr eaLnBrk="1" hangingPunct="1"/>
            <a:r>
              <a:rPr lang="en-US" altLang="en-US" sz="1100" dirty="0"/>
              <a:t> - </a:t>
            </a:r>
            <a:r>
              <a:rPr lang="en-US" altLang="en-US" sz="1100" b="1" dirty="0"/>
              <a:t>Law Dome Ice Core, Carbon Dioxide Information Analysis Center</a:t>
            </a:r>
            <a:r>
              <a:rPr lang="en-US" altLang="en-US" sz="1100" dirty="0"/>
              <a:t>: http://cdiac.ornl.gov/ftp/trends/co2/lawdome.combined.dat</a:t>
            </a:r>
          </a:p>
        </p:txBody>
      </p:sp>
    </p:spTree>
    <p:extLst>
      <p:ext uri="{BB962C8B-B14F-4D97-AF65-F5344CB8AC3E}">
        <p14:creationId xmlns:p14="http://schemas.microsoft.com/office/powerpoint/2010/main" val="3943060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0390146"/>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533400" y="257175"/>
            <a:ext cx="26098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0185108"/>
          <p:cNvPicPr>
            <a:picLocks noChangeAspect="1" noChangeArrowheads="1"/>
          </p:cNvPicPr>
          <p:nvPr/>
        </p:nvPicPr>
        <p:blipFill>
          <a:blip r:embed="rId3">
            <a:lum bright="6000" contrast="18000"/>
            <a:extLst>
              <a:ext uri="{28A0092B-C50C-407E-A947-70E740481C1C}">
                <a14:useLocalDpi xmlns:a14="http://schemas.microsoft.com/office/drawing/2010/main" val="0"/>
              </a:ext>
            </a:extLst>
          </a:blip>
          <a:srcRect r="52750"/>
          <a:stretch>
            <a:fillRect/>
          </a:stretch>
        </p:blipFill>
        <p:spPr bwMode="auto">
          <a:xfrm>
            <a:off x="3328988" y="257175"/>
            <a:ext cx="26146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j0399337"/>
          <p:cNvPicPr>
            <a:picLocks noChangeAspect="1" noChangeArrowheads="1"/>
          </p:cNvPicPr>
          <p:nvPr/>
        </p:nvPicPr>
        <p:blipFill>
          <a:blip r:embed="rId4">
            <a:lum bright="12000" contrast="36000"/>
            <a:extLst>
              <a:ext uri="{28A0092B-C50C-407E-A947-70E740481C1C}">
                <a14:useLocalDpi xmlns:a14="http://schemas.microsoft.com/office/drawing/2010/main" val="0"/>
              </a:ext>
            </a:extLst>
          </a:blip>
          <a:srcRect/>
          <a:stretch>
            <a:fillRect/>
          </a:stretch>
        </p:blipFill>
        <p:spPr bwMode="auto">
          <a:xfrm>
            <a:off x="6173788" y="257175"/>
            <a:ext cx="2436812"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7"/>
          <p:cNvSpPr>
            <a:spLocks noChangeArrowheads="1"/>
          </p:cNvSpPr>
          <p:nvPr/>
        </p:nvSpPr>
        <p:spPr bwMode="auto">
          <a:xfrm>
            <a:off x="2514600" y="3386138"/>
            <a:ext cx="4191000" cy="1447800"/>
          </a:xfrm>
          <a:prstGeom prst="cloudCallout">
            <a:avLst>
              <a:gd name="adj1" fmla="val -54130"/>
              <a:gd name="adj2" fmla="val -87171"/>
            </a:avLst>
          </a:prstGeom>
          <a:solidFill>
            <a:schemeClr val="bg2"/>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latin typeface="Arial Black" panose="020B0A04020102020204" pitchFamily="34" charset="0"/>
            </a:endParaRPr>
          </a:p>
          <a:p>
            <a:pPr algn="ctr" eaLnBrk="1" hangingPunct="1"/>
            <a:r>
              <a:rPr lang="en-US" altLang="en-US" sz="1800">
                <a:latin typeface="Arial Black" panose="020B0A04020102020204" pitchFamily="34" charset="0"/>
              </a:rPr>
              <a:t>Pollution from coal, natural gas, and oil</a:t>
            </a:r>
          </a:p>
        </p:txBody>
      </p:sp>
      <p:sp>
        <p:nvSpPr>
          <p:cNvPr id="8" name="AutoShape 8"/>
          <p:cNvSpPr>
            <a:spLocks noChangeArrowheads="1"/>
          </p:cNvSpPr>
          <p:nvPr/>
        </p:nvSpPr>
        <p:spPr bwMode="auto">
          <a:xfrm>
            <a:off x="2362200" y="3386138"/>
            <a:ext cx="4343400" cy="1447800"/>
          </a:xfrm>
          <a:prstGeom prst="cloudCallout">
            <a:avLst>
              <a:gd name="adj1" fmla="val 2560"/>
              <a:gd name="adj2" fmla="val -100000"/>
            </a:avLst>
          </a:prstGeom>
          <a:solidFill>
            <a:schemeClr val="bg2"/>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endParaRPr lang="en-US" altLang="en-US" sz="1800">
              <a:latin typeface="Arial Black" panose="020B0A04020102020204" pitchFamily="34" charset="0"/>
            </a:endParaRPr>
          </a:p>
          <a:p>
            <a:pPr algn="ctr" eaLnBrk="1" hangingPunct="1"/>
            <a:r>
              <a:rPr lang="en-US" altLang="en-US" sz="1800">
                <a:latin typeface="Arial Black" panose="020B0A04020102020204" pitchFamily="34" charset="0"/>
              </a:rPr>
              <a:t>Pollution from coal, natural gas, and oil</a:t>
            </a:r>
          </a:p>
        </p:txBody>
      </p:sp>
      <p:sp>
        <p:nvSpPr>
          <p:cNvPr id="9" name="AutoShape 9"/>
          <p:cNvSpPr>
            <a:spLocks noChangeArrowheads="1"/>
          </p:cNvSpPr>
          <p:nvPr/>
        </p:nvSpPr>
        <p:spPr bwMode="auto">
          <a:xfrm>
            <a:off x="2252663" y="3221038"/>
            <a:ext cx="4672012" cy="1808162"/>
          </a:xfrm>
          <a:prstGeom prst="cloudCallout">
            <a:avLst>
              <a:gd name="adj1" fmla="val 62574"/>
              <a:gd name="adj2" fmla="val -94296"/>
            </a:avLst>
          </a:prstGeom>
          <a:solidFill>
            <a:schemeClr val="bg2"/>
          </a:solidFill>
          <a:ln w="9525">
            <a:solidFill>
              <a:schemeClr val="tx1"/>
            </a:solidFill>
            <a:round/>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2800">
                <a:latin typeface="Helvetica" panose="020B0604020202020204" pitchFamily="34" charset="0"/>
              </a:rPr>
              <a:t>    Pollution from   coal, natural gas,              and oil</a:t>
            </a:r>
            <a:endParaRPr lang="en-US" altLang="en-US" sz="2800">
              <a:latin typeface="Arial Black" panose="020B0A04020102020204" pitchFamily="34" charset="0"/>
            </a:endParaRPr>
          </a:p>
        </p:txBody>
      </p:sp>
      <p:sp>
        <p:nvSpPr>
          <p:cNvPr id="10" name="Text Box 10"/>
          <p:cNvSpPr txBox="1">
            <a:spLocks noChangeArrowheads="1"/>
          </p:cNvSpPr>
          <p:nvPr/>
        </p:nvSpPr>
        <p:spPr bwMode="auto">
          <a:xfrm>
            <a:off x="6613525" y="5029200"/>
            <a:ext cx="1616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11" name="Text Box 11"/>
          <p:cNvSpPr txBox="1">
            <a:spLocks noChangeArrowheads="1"/>
          </p:cNvSpPr>
          <p:nvPr/>
        </p:nvSpPr>
        <p:spPr bwMode="auto">
          <a:xfrm>
            <a:off x="7239000" y="4676775"/>
            <a:ext cx="70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Tree>
    <p:extLst>
      <p:ext uri="{BB962C8B-B14F-4D97-AF65-F5344CB8AC3E}">
        <p14:creationId xmlns:p14="http://schemas.microsoft.com/office/powerpoint/2010/main" val="1981476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1" y="3187333"/>
            <a:ext cx="4828032" cy="20005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dirty="0"/>
              <a:t>“Warming of the climate system is unequivocal, </a:t>
            </a:r>
          </a:p>
          <a:p>
            <a:pPr algn="ctr" eaLnBrk="1" hangingPunct="1"/>
            <a:r>
              <a:rPr lang="en-US" altLang="en-US" b="1" dirty="0"/>
              <a:t>human influence on the climate system is clear </a:t>
            </a:r>
            <a:r>
              <a:rPr lang="en-US" altLang="en-US" dirty="0"/>
              <a:t>…”</a:t>
            </a:r>
            <a:r>
              <a:rPr lang="en-US" altLang="ja-JP" dirty="0"/>
              <a:t> </a:t>
            </a:r>
          </a:p>
          <a:p>
            <a:pPr algn="ctr" eaLnBrk="1" hangingPunct="1"/>
            <a:r>
              <a:rPr lang="en-US" altLang="ja-JP" sz="1200" dirty="0">
                <a:solidFill>
                  <a:srgbClr val="7F7F7F"/>
                </a:solidFill>
              </a:rPr>
              <a:t>- The Intergovernmental Panel on Climate Change, January, 2014, Press Release</a:t>
            </a:r>
            <a:endParaRPr lang="en-US" altLang="en-US" sz="1200" dirty="0">
              <a:solidFill>
                <a:srgbClr val="7F7F7F"/>
              </a:solidFill>
            </a:endParaRP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92624" cy="318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8032" y="-1"/>
            <a:ext cx="4315968" cy="344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8033" y="2083673"/>
            <a:ext cx="4315968" cy="305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273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D1B9-0F32-B59D-FE93-648BA18DB47F}"/>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BF02AA1A-0EE6-E6F3-4CB7-839157B4FBC3}"/>
              </a:ext>
            </a:extLst>
          </p:cNvPr>
          <p:cNvPicPr>
            <a:picLocks noGrp="1" noChangeAspect="1"/>
          </p:cNvPicPr>
          <p:nvPr>
            <p:ph idx="1"/>
          </p:nvPr>
        </p:nvPicPr>
        <p:blipFill rotWithShape="1">
          <a:blip r:embed="rId2"/>
          <a:srcRect l="20360" t="17191" r="45886" b="6642"/>
          <a:stretch/>
        </p:blipFill>
        <p:spPr>
          <a:xfrm>
            <a:off x="688622" y="1127816"/>
            <a:ext cx="3002845" cy="3809705"/>
          </a:xfrm>
        </p:spPr>
      </p:pic>
      <p:pic>
        <p:nvPicPr>
          <p:cNvPr id="5" name="Picture 4">
            <a:extLst>
              <a:ext uri="{FF2B5EF4-FFF2-40B4-BE49-F238E27FC236}">
                <a16:creationId xmlns:a16="http://schemas.microsoft.com/office/drawing/2014/main" id="{2248E570-6E47-AFAC-226E-5EFFC2A6D44E}"/>
              </a:ext>
            </a:extLst>
          </p:cNvPr>
          <p:cNvPicPr>
            <a:picLocks noChangeAspect="1"/>
          </p:cNvPicPr>
          <p:nvPr/>
        </p:nvPicPr>
        <p:blipFill rotWithShape="1">
          <a:blip r:embed="rId3"/>
          <a:srcRect l="5000" t="15127" r="66420" b="12848"/>
          <a:stretch/>
        </p:blipFill>
        <p:spPr>
          <a:xfrm>
            <a:off x="5576711" y="858891"/>
            <a:ext cx="2878667" cy="4078630"/>
          </a:xfrm>
          <a:prstGeom prst="rect">
            <a:avLst/>
          </a:prstGeom>
        </p:spPr>
      </p:pic>
    </p:spTree>
    <p:extLst>
      <p:ext uri="{BB962C8B-B14F-4D97-AF65-F5344CB8AC3E}">
        <p14:creationId xmlns:p14="http://schemas.microsoft.com/office/powerpoint/2010/main" val="262425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53DB-A63A-6559-42C2-DABAE88205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379DFD-D4F5-487F-FA0B-E8601DCD479E}"/>
              </a:ext>
            </a:extLst>
          </p:cNvPr>
          <p:cNvSpPr>
            <a:spLocks noGrp="1"/>
          </p:cNvSpPr>
          <p:nvPr>
            <p:ph idx="1"/>
          </p:nvPr>
        </p:nvSpPr>
        <p:spPr/>
        <p:txBody>
          <a:bodyPr/>
          <a:lstStyle/>
          <a:p>
            <a:endParaRPr lang="en-US"/>
          </a:p>
        </p:txBody>
      </p:sp>
      <p:pic>
        <p:nvPicPr>
          <p:cNvPr id="1026" name="Picture 2" descr="storm-dolfi-debrot">
            <a:extLst>
              <a:ext uri="{FF2B5EF4-FFF2-40B4-BE49-F238E27FC236}">
                <a16:creationId xmlns:a16="http://schemas.microsoft.com/office/drawing/2014/main" id="{C10969CE-293E-C455-4F8C-C262AC7BE1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396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4A32C-5CF5-6502-388E-E130E54F527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CE2F4FD-5683-15FC-A8F7-7F154BAA812B}"/>
              </a:ext>
            </a:extLst>
          </p:cNvPr>
          <p:cNvSpPr>
            <a:spLocks noGrp="1"/>
          </p:cNvSpPr>
          <p:nvPr>
            <p:ph idx="1"/>
          </p:nvPr>
        </p:nvSpPr>
        <p:spPr/>
        <p:txBody>
          <a:bodyPr/>
          <a:lstStyle/>
          <a:p>
            <a:endParaRPr lang="en-US"/>
          </a:p>
        </p:txBody>
      </p:sp>
      <p:pic>
        <p:nvPicPr>
          <p:cNvPr id="2050" name="Picture 2" descr="Report: Caribbean Coral Reefs May Disappear In 20 Years | Here &amp; Now">
            <a:extLst>
              <a:ext uri="{FF2B5EF4-FFF2-40B4-BE49-F238E27FC236}">
                <a16:creationId xmlns:a16="http://schemas.microsoft.com/office/drawing/2014/main" id="{D5A41525-67F6-85F2-15FA-FA2951E24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8" y="0"/>
            <a:ext cx="75914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042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 mysterious coral disease is ravaging Caribbean reefs">
            <a:extLst>
              <a:ext uri="{FF2B5EF4-FFF2-40B4-BE49-F238E27FC236}">
                <a16:creationId xmlns:a16="http://schemas.microsoft.com/office/drawing/2014/main" id="{D64A34E4-E0A9-FB3A-CD43-EF9DEF5F4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6097" y="354361"/>
            <a:ext cx="4742392" cy="4434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863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ltLang="en-US" dirty="0">
                <a:latin typeface="Helvetica" panose="020B0604020202020204" pitchFamily="34" charset="0"/>
              </a:rPr>
              <a:t>Questions I hope to answer…</a:t>
            </a:r>
            <a:endParaRPr lang="en-US" dirty="0"/>
          </a:p>
        </p:txBody>
      </p:sp>
      <p:sp>
        <p:nvSpPr>
          <p:cNvPr id="3" name="Content Placeholder 2"/>
          <p:cNvSpPr>
            <a:spLocks noGrp="1"/>
          </p:cNvSpPr>
          <p:nvPr>
            <p:ph sz="half" idx="1"/>
          </p:nvPr>
        </p:nvSpPr>
        <p:spPr>
          <a:xfrm>
            <a:off x="457200" y="1063228"/>
            <a:ext cx="5672138" cy="3865959"/>
          </a:xfrm>
        </p:spPr>
        <p:txBody>
          <a:bodyPr>
            <a:normAutofit/>
          </a:bodyPr>
          <a:lstStyle/>
          <a:p>
            <a:pPr marL="514350" indent="-514350">
              <a:buFont typeface="Calibri" panose="020F0502020204030204" pitchFamily="34" charset="0"/>
              <a:buAutoNum type="arabicPeriod"/>
            </a:pPr>
            <a:r>
              <a:rPr lang="en-US" altLang="en-US" dirty="0">
                <a:solidFill>
                  <a:srgbClr val="17375E"/>
                </a:solidFill>
                <a:latin typeface="Helvetica" panose="020B0604020202020204" pitchFamily="34" charset="0"/>
              </a:rPr>
              <a:t>What is the difference between the greenhouse effect, climate change and global warming?</a:t>
            </a:r>
          </a:p>
          <a:p>
            <a:pPr marL="514350" indent="-514350">
              <a:buFont typeface="Calibri" panose="020F0502020204030204" pitchFamily="34" charset="0"/>
              <a:buAutoNum type="arabicPeriod"/>
            </a:pPr>
            <a:endParaRPr lang="en-US" altLang="en-US" dirty="0">
              <a:solidFill>
                <a:srgbClr val="17375E"/>
              </a:solidFill>
              <a:latin typeface="Helvetica" panose="020B0604020202020204" pitchFamily="34" charset="0"/>
            </a:endParaRPr>
          </a:p>
          <a:p>
            <a:pPr marL="514350" indent="-514350">
              <a:buFont typeface="Calibri" panose="020F0502020204030204" pitchFamily="34" charset="0"/>
              <a:buAutoNum type="arabicPeriod"/>
            </a:pPr>
            <a:r>
              <a:rPr lang="en-US" altLang="en-US" dirty="0">
                <a:solidFill>
                  <a:srgbClr val="17375E"/>
                </a:solidFill>
                <a:latin typeface="Helvetica" panose="020B0604020202020204" pitchFamily="34" charset="0"/>
              </a:rPr>
              <a:t>What proof do we have that climate change is happening?</a:t>
            </a:r>
          </a:p>
          <a:p>
            <a:pPr marL="514350" indent="-514350">
              <a:buFont typeface="Calibri" panose="020F0502020204030204" pitchFamily="34" charset="0"/>
              <a:buAutoNum type="arabicPeriod"/>
            </a:pPr>
            <a:endParaRPr lang="en-US" altLang="en-US" dirty="0">
              <a:solidFill>
                <a:srgbClr val="17375E"/>
              </a:solidFill>
              <a:latin typeface="Helvetica" panose="020B0604020202020204" pitchFamily="34" charset="0"/>
            </a:endParaRPr>
          </a:p>
          <a:p>
            <a:pPr marL="514350" indent="-514350">
              <a:buFont typeface="Calibri" panose="020F0502020204030204" pitchFamily="34" charset="0"/>
              <a:buAutoNum type="arabicPeriod"/>
            </a:pPr>
            <a:r>
              <a:rPr lang="en-US" altLang="en-US" dirty="0">
                <a:solidFill>
                  <a:srgbClr val="17375E"/>
                </a:solidFill>
                <a:latin typeface="Helvetica" panose="020B0604020202020204" pitchFamily="34" charset="0"/>
              </a:rPr>
              <a:t>Why is it happening?</a:t>
            </a:r>
          </a:p>
          <a:p>
            <a:endParaRPr lang="en-US" sz="2000" dirty="0"/>
          </a:p>
        </p:txBody>
      </p:sp>
    </p:spTree>
    <p:extLst>
      <p:ext uri="{BB962C8B-B14F-4D97-AF65-F5344CB8AC3E}">
        <p14:creationId xmlns:p14="http://schemas.microsoft.com/office/powerpoint/2010/main" val="27452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rPr>
              <a:t>The Greenhouse Effect</a:t>
            </a:r>
            <a:endParaRPr lang="en-US" dirty="0"/>
          </a:p>
        </p:txBody>
      </p:sp>
      <p:sp>
        <p:nvSpPr>
          <p:cNvPr id="6" name="Content Placeholder 5"/>
          <p:cNvSpPr>
            <a:spLocks noGrp="1"/>
          </p:cNvSpPr>
          <p:nvPr>
            <p:ph sz="quarter" idx="4"/>
          </p:nvPr>
        </p:nvSpPr>
        <p:spPr>
          <a:xfrm>
            <a:off x="4087813" y="1388269"/>
            <a:ext cx="4041775" cy="2963466"/>
          </a:xfrm>
        </p:spPr>
        <p:txBody>
          <a:bodyPr>
            <a:normAutofit/>
          </a:bodyPr>
          <a:lstStyle/>
          <a:p>
            <a:pPr marL="0" indent="0">
              <a:buNone/>
            </a:pPr>
            <a:r>
              <a:rPr lang="en-US" altLang="en-US" sz="2800" dirty="0">
                <a:solidFill>
                  <a:srgbClr val="17375E"/>
                </a:solidFill>
                <a:latin typeface="Helvetica" panose="020B0604020202020204" pitchFamily="34" charset="0"/>
              </a:rPr>
              <a:t>The Earth is surrounded by a thin layer of gasses we call greenhouse gases.  These gases are what make up our atmosphere.</a:t>
            </a:r>
          </a:p>
        </p:txBody>
      </p:sp>
      <p:pic>
        <p:nvPicPr>
          <p:cNvPr id="7"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00114" y="1236909"/>
            <a:ext cx="2651580" cy="3657353"/>
          </a:xfrm>
          <a:noFill/>
        </p:spPr>
      </p:pic>
      <p:sp>
        <p:nvSpPr>
          <p:cNvPr id="8" name="Text Box 6"/>
          <p:cNvSpPr txBox="1">
            <a:spLocks noChangeArrowheads="1"/>
          </p:cNvSpPr>
          <p:nvPr/>
        </p:nvSpPr>
        <p:spPr bwMode="auto">
          <a:xfrm>
            <a:off x="0" y="4894262"/>
            <a:ext cx="1057275" cy="2460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t>Source:  NASA</a:t>
            </a:r>
          </a:p>
        </p:txBody>
      </p:sp>
    </p:spTree>
    <p:extLst>
      <p:ext uri="{BB962C8B-B14F-4D97-AF65-F5344CB8AC3E}">
        <p14:creationId xmlns:p14="http://schemas.microsoft.com/office/powerpoint/2010/main" val="1548007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Helvetica" panose="020B0604020202020204" pitchFamily="34" charset="0"/>
              </a:rPr>
              <a:t>The Greenhouse Effect</a:t>
            </a:r>
            <a:endParaRPr lang="en-US" dirty="0"/>
          </a:p>
        </p:txBody>
      </p:sp>
      <p:sp>
        <p:nvSpPr>
          <p:cNvPr id="8" name="Text Box 6"/>
          <p:cNvSpPr txBox="1">
            <a:spLocks noChangeArrowheads="1"/>
          </p:cNvSpPr>
          <p:nvPr/>
        </p:nvSpPr>
        <p:spPr bwMode="auto">
          <a:xfrm>
            <a:off x="0" y="4894262"/>
            <a:ext cx="1057275" cy="2460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a:t>Source:  NASA</a:t>
            </a:r>
          </a:p>
        </p:txBody>
      </p:sp>
      <p:pic>
        <p:nvPicPr>
          <p:cNvPr id="10" name="Content Placeholder 9">
            <a:extLst>
              <a:ext uri="{FF2B5EF4-FFF2-40B4-BE49-F238E27FC236}">
                <a16:creationId xmlns:a16="http://schemas.microsoft.com/office/drawing/2014/main" id="{1943E145-F88C-B83F-43BF-49DDD4956C53}"/>
              </a:ext>
            </a:extLst>
          </p:cNvPr>
          <p:cNvPicPr>
            <a:picLocks noGrp="1" noChangeAspect="1"/>
          </p:cNvPicPr>
          <p:nvPr>
            <p:ph sz="quarter" idx="4"/>
          </p:nvPr>
        </p:nvPicPr>
        <p:blipFill>
          <a:blip r:embed="rId2"/>
          <a:stretch>
            <a:fillRect/>
          </a:stretch>
        </p:blipFill>
        <p:spPr>
          <a:xfrm>
            <a:off x="3740727" y="931424"/>
            <a:ext cx="5431407" cy="3954064"/>
          </a:xfrm>
        </p:spPr>
      </p:pic>
      <p:sp>
        <p:nvSpPr>
          <p:cNvPr id="12" name="Content Placeholder 11">
            <a:extLst>
              <a:ext uri="{FF2B5EF4-FFF2-40B4-BE49-F238E27FC236}">
                <a16:creationId xmlns:a16="http://schemas.microsoft.com/office/drawing/2014/main" id="{AD658D28-E493-30DE-98AA-5AFA050837FD}"/>
              </a:ext>
            </a:extLst>
          </p:cNvPr>
          <p:cNvSpPr>
            <a:spLocks noGrp="1"/>
          </p:cNvSpPr>
          <p:nvPr>
            <p:ph sz="half" idx="2"/>
          </p:nvPr>
        </p:nvSpPr>
        <p:spPr/>
        <p:txBody>
          <a:bodyPr/>
          <a:lstStyle/>
          <a:p>
            <a:endParaRPr lang="en-US"/>
          </a:p>
        </p:txBody>
      </p:sp>
      <p:pic>
        <p:nvPicPr>
          <p:cNvPr id="1030" name="Picture 6" descr="Aardatmosfeer – Wat is een atmosfeer en waaruit bestaat de aardatmosfeer? |  wibnet.nl">
            <a:extLst>
              <a:ext uri="{FF2B5EF4-FFF2-40B4-BE49-F238E27FC236}">
                <a16:creationId xmlns:a16="http://schemas.microsoft.com/office/drawing/2014/main" id="{33F8371C-94A0-4728-9FD1-12A95F0EC0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571749"/>
            <a:ext cx="3740726" cy="2590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27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4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343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501" y="0"/>
            <a:ext cx="6408611" cy="444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26988" y="3768632"/>
            <a:ext cx="9170988" cy="1385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lvl="2" eaLnBrk="1" hangingPunct="1"/>
            <a:r>
              <a:rPr lang="en-US" altLang="en-US" sz="2800" dirty="0">
                <a:solidFill>
                  <a:schemeClr val="tx2"/>
                </a:solidFill>
                <a:latin typeface="Helvetica" panose="020B0604020202020204" pitchFamily="34" charset="0"/>
              </a:rPr>
              <a:t>The thickness of the atmosphere and the </a:t>
            </a:r>
          </a:p>
          <a:p>
            <a:pPr lvl="2" eaLnBrk="1" hangingPunct="1"/>
            <a:r>
              <a:rPr lang="en-US" altLang="en-US" sz="2800" dirty="0">
                <a:solidFill>
                  <a:schemeClr val="tx2"/>
                </a:solidFill>
                <a:latin typeface="Helvetica" panose="020B0604020202020204" pitchFamily="34" charset="0"/>
              </a:rPr>
              <a:t>concentration of its gases influence the surface</a:t>
            </a:r>
          </a:p>
          <a:p>
            <a:pPr lvl="2" eaLnBrk="1" hangingPunct="1"/>
            <a:r>
              <a:rPr lang="en-US" altLang="en-US" sz="2800" dirty="0">
                <a:solidFill>
                  <a:schemeClr val="tx2"/>
                </a:solidFill>
                <a:latin typeface="Helvetica" panose="020B0604020202020204" pitchFamily="34" charset="0"/>
              </a:rPr>
              <a:t>temperature on any planet.</a:t>
            </a:r>
            <a:r>
              <a:rPr lang="en-US" altLang="en-US" sz="2800" dirty="0">
                <a:latin typeface="Helvetica" panose="020B0604020202020204" pitchFamily="34" charset="0"/>
              </a:rPr>
              <a:t>  </a:t>
            </a:r>
          </a:p>
        </p:txBody>
      </p:sp>
      <p:sp>
        <p:nvSpPr>
          <p:cNvPr id="7" name="Text Box 4"/>
          <p:cNvSpPr txBox="1">
            <a:spLocks noChangeArrowheads="1"/>
          </p:cNvSpPr>
          <p:nvPr/>
        </p:nvSpPr>
        <p:spPr bwMode="auto">
          <a:xfrm>
            <a:off x="6178550" y="4908457"/>
            <a:ext cx="276389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dirty="0"/>
              <a:t>Source:  Climate Generation, Elizabeth Andre</a:t>
            </a:r>
          </a:p>
        </p:txBody>
      </p:sp>
    </p:spTree>
    <p:extLst>
      <p:ext uri="{BB962C8B-B14F-4D97-AF65-F5344CB8AC3E}">
        <p14:creationId xmlns:p14="http://schemas.microsoft.com/office/powerpoint/2010/main" val="169908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3542"/>
            <a:ext cx="7772399" cy="871538"/>
          </a:xfrm>
        </p:spPr>
        <p:txBody>
          <a:bodyPr>
            <a:normAutofit/>
          </a:bodyPr>
          <a:lstStyle/>
          <a:p>
            <a:r>
              <a:rPr lang="en-US" altLang="en-US" sz="4400" dirty="0">
                <a:latin typeface="Helvetica" panose="020B0604020202020204" pitchFamily="34" charset="0"/>
              </a:rPr>
              <a:t>What’s the difference?</a:t>
            </a:r>
            <a:endParaRPr lang="en-US" altLang="en-US" sz="4400" dirty="0">
              <a:solidFill>
                <a:srgbClr val="5998C9"/>
              </a:solidFill>
              <a:latin typeface="Arial Black" panose="020B0A04020102020204" pitchFamily="34" charset="0"/>
            </a:endParaRPr>
          </a:p>
        </p:txBody>
      </p:sp>
      <p:sp>
        <p:nvSpPr>
          <p:cNvPr id="6" name="Rectangle 3"/>
          <p:cNvSpPr>
            <a:spLocks noChangeArrowheads="1"/>
          </p:cNvSpPr>
          <p:nvPr/>
        </p:nvSpPr>
        <p:spPr bwMode="auto">
          <a:xfrm>
            <a:off x="304800" y="1076325"/>
            <a:ext cx="4038600" cy="367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solidFill>
                  <a:srgbClr val="17375E"/>
                </a:solidFill>
                <a:latin typeface="Helvetica" panose="020B0604020202020204" pitchFamily="34" charset="0"/>
              </a:rPr>
              <a:t>GLOBAL WARMING</a:t>
            </a:r>
          </a:p>
          <a:p>
            <a:pPr eaLnBrk="1" hangingPunct="1"/>
            <a:r>
              <a:rPr lang="en-US" altLang="en-US" sz="2000" dirty="0">
                <a:latin typeface="Helvetica" panose="020B0604020202020204" pitchFamily="34" charset="0"/>
              </a:rPr>
              <a:t>Is the increase of the Earth</a:t>
            </a:r>
            <a:r>
              <a:rPr lang="ja-JP" altLang="en-US" sz="2000" dirty="0">
                <a:latin typeface="Helvetica" panose="020B0604020202020204" pitchFamily="34" charset="0"/>
              </a:rPr>
              <a:t>’</a:t>
            </a:r>
            <a:r>
              <a:rPr lang="en-US" altLang="ja-JP" sz="2000" dirty="0">
                <a:latin typeface="Helvetica" panose="020B0604020202020204" pitchFamily="34" charset="0"/>
              </a:rPr>
              <a:t>s average surface temperature due to a build-up of greenhouse gases in the atmosphere.</a:t>
            </a:r>
            <a:endParaRPr lang="en-US" altLang="en-US" sz="2000" dirty="0"/>
          </a:p>
        </p:txBody>
      </p:sp>
      <p:sp>
        <p:nvSpPr>
          <p:cNvPr id="7" name="Rectangle 4"/>
          <p:cNvSpPr>
            <a:spLocks noChangeArrowheads="1"/>
          </p:cNvSpPr>
          <p:nvPr/>
        </p:nvSpPr>
        <p:spPr bwMode="auto">
          <a:xfrm>
            <a:off x="4495801" y="1076325"/>
            <a:ext cx="4038600" cy="302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b="1" dirty="0">
                <a:solidFill>
                  <a:srgbClr val="17375E"/>
                </a:solidFill>
                <a:latin typeface="Helvetica" panose="020B0604020202020204" pitchFamily="34" charset="0"/>
              </a:rPr>
              <a:t>CLIMATE CHANGE</a:t>
            </a:r>
          </a:p>
          <a:p>
            <a:pPr eaLnBrk="1" hangingPunct="1"/>
            <a:r>
              <a:rPr lang="en-US" altLang="en-US" sz="2000" dirty="0">
                <a:solidFill>
                  <a:srgbClr val="000000"/>
                </a:solidFill>
                <a:latin typeface="Helvetica" panose="020B0604020202020204" pitchFamily="34" charset="0"/>
              </a:rPr>
              <a:t>Is the long-term changes in climate, including average temperature and precipitation.  It recognizes that, although the average surface temperature may increase, the regional or local temperature may decrease or remain constant.</a:t>
            </a:r>
            <a:endParaRPr lang="en-US" altLang="en-US" sz="2000" dirty="0">
              <a:solidFill>
                <a:srgbClr val="000000"/>
              </a:solidFill>
            </a:endParaRPr>
          </a:p>
        </p:txBody>
      </p:sp>
      <p:pic>
        <p:nvPicPr>
          <p:cNvPr id="8" name="Picture 6" descr="j0401462"/>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2476501" y="2810701"/>
            <a:ext cx="1877568" cy="199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2"/>
          <p:cNvSpPr>
            <a:spLocks noChangeArrowheads="1"/>
          </p:cNvSpPr>
          <p:nvPr/>
        </p:nvSpPr>
        <p:spPr bwMode="auto">
          <a:xfrm>
            <a:off x="60325" y="4754880"/>
            <a:ext cx="2263775" cy="24606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eaLnBrk="1" hangingPunct="1"/>
            <a:r>
              <a:rPr lang="en-US" altLang="en-US" sz="1000"/>
              <a:t>©  2007National Wildlife Federation</a:t>
            </a:r>
            <a:endParaRPr lang="en-US" altLang="en-US" sz="1000">
              <a:solidFill>
                <a:schemeClr val="tx2"/>
              </a:solidFill>
            </a:endParaRPr>
          </a:p>
        </p:txBody>
      </p:sp>
    </p:spTree>
    <p:extLst>
      <p:ext uri="{BB962C8B-B14F-4D97-AF65-F5344CB8AC3E}">
        <p14:creationId xmlns:p14="http://schemas.microsoft.com/office/powerpoint/2010/main" val="113854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3-11 at 10.40.17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4624" y="266764"/>
            <a:ext cx="5950144" cy="384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a:spLocks noChangeArrowheads="1"/>
          </p:cNvSpPr>
          <p:nvPr/>
        </p:nvSpPr>
        <p:spPr bwMode="auto">
          <a:xfrm>
            <a:off x="6437376" y="266764"/>
            <a:ext cx="2523744" cy="4062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2000" dirty="0">
                <a:solidFill>
                  <a:schemeClr val="tx2"/>
                </a:solidFill>
              </a:rPr>
              <a:t>This map shows the five-year average variation of </a:t>
            </a:r>
          </a:p>
          <a:p>
            <a:pPr eaLnBrk="1" hangingPunct="1"/>
            <a:r>
              <a:rPr lang="en-US" altLang="en-US" sz="2000" dirty="0">
                <a:solidFill>
                  <a:schemeClr val="tx2"/>
                </a:solidFill>
              </a:rPr>
              <a:t>global surface temperatures from 1884 to 2012. </a:t>
            </a:r>
          </a:p>
          <a:p>
            <a:pPr eaLnBrk="1" hangingPunct="1"/>
            <a:r>
              <a:rPr lang="en-US" altLang="en-US" sz="2000" dirty="0">
                <a:solidFill>
                  <a:schemeClr val="tx2"/>
                </a:solidFill>
              </a:rPr>
              <a:t>Dark blue indicates areas cooler than average.</a:t>
            </a:r>
          </a:p>
          <a:p>
            <a:pPr eaLnBrk="1" hangingPunct="1"/>
            <a:r>
              <a:rPr lang="en-US" altLang="en-US" sz="2000" dirty="0">
                <a:solidFill>
                  <a:schemeClr val="tx2"/>
                </a:solidFill>
              </a:rPr>
              <a:t>Dark red indicates areas warmer than average.</a:t>
            </a:r>
          </a:p>
          <a:p>
            <a:pPr eaLnBrk="1" hangingPunct="1"/>
            <a:endParaRPr lang="en-US" altLang="en-US" sz="1800" dirty="0"/>
          </a:p>
        </p:txBody>
      </p:sp>
      <p:sp>
        <p:nvSpPr>
          <p:cNvPr id="6" name="TextBox 4"/>
          <p:cNvSpPr txBox="1">
            <a:spLocks noChangeArrowheads="1"/>
          </p:cNvSpPr>
          <p:nvPr/>
        </p:nvSpPr>
        <p:spPr bwMode="auto">
          <a:xfrm>
            <a:off x="0" y="4897437"/>
            <a:ext cx="4376738" cy="24606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000" dirty="0"/>
              <a:t>Source: NASA Climate </a:t>
            </a:r>
            <a:r>
              <a:rPr lang="en-US" altLang="en-US" sz="1000" dirty="0">
                <a:hlinkClick r:id="rId4"/>
              </a:rPr>
              <a:t>http://climate.nasa.gov/key_indicators#globalTemp</a:t>
            </a:r>
            <a:endParaRPr lang="en-US" altLang="en-US" sz="1000" dirty="0"/>
          </a:p>
        </p:txBody>
      </p:sp>
    </p:spTree>
    <p:extLst>
      <p:ext uri="{BB962C8B-B14F-4D97-AF65-F5344CB8AC3E}">
        <p14:creationId xmlns:p14="http://schemas.microsoft.com/office/powerpoint/2010/main" val="19215005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4|10.8|6.8|2.1"/>
</p:tagLst>
</file>

<file path=ppt/theme/theme1.xml><?xml version="1.0" encoding="utf-8"?>
<a:theme xmlns:a="http://schemas.openxmlformats.org/drawingml/2006/main" name="CG_PPT_TemplateMASTER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CG_PPT_TemplateMASTER_HD</Template>
  <TotalTime>151</TotalTime>
  <Words>914</Words>
  <Application>Microsoft Office PowerPoint</Application>
  <PresentationFormat>On-screen Show (16:9)</PresentationFormat>
  <Paragraphs>78</Paragraphs>
  <Slides>26</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Arial Black</vt:lpstr>
      <vt:lpstr>Calibri</vt:lpstr>
      <vt:lpstr>Helvetica</vt:lpstr>
      <vt:lpstr>Montserrat Light</vt:lpstr>
      <vt:lpstr>Times New Roman</vt:lpstr>
      <vt:lpstr>Wingdings</vt:lpstr>
      <vt:lpstr>CG_PPT_TemplateMASTER_v4</vt:lpstr>
      <vt:lpstr>PowerPoint Presentation</vt:lpstr>
      <vt:lpstr>PowerPoint Presentation</vt:lpstr>
      <vt:lpstr>Questions I hope to answer…</vt:lpstr>
      <vt:lpstr>The Greenhouse Effect</vt:lpstr>
      <vt:lpstr>The Greenhouse Effect</vt:lpstr>
      <vt:lpstr>PowerPoint Presentation</vt:lpstr>
      <vt:lpstr>PowerPoint Presentation</vt:lpstr>
      <vt:lpstr>What’s the difference?</vt:lpstr>
      <vt:lpstr>PowerPoint Presentation</vt:lpstr>
      <vt:lpstr>PowerPoint Presentation</vt:lpstr>
      <vt:lpstr>PowerPoint Presentation</vt:lpstr>
      <vt:lpstr>Temperature &amp; CO2 Data</vt:lpstr>
      <vt:lpstr>Glaciers are melting</vt:lpstr>
      <vt:lpstr>Global Sea Level Rise</vt:lpstr>
      <vt:lpstr>PowerPoint Presentation</vt:lpstr>
      <vt:lpstr>PowerPoint Presentation</vt:lpstr>
      <vt:lpstr>PowerPoint Presentation</vt:lpstr>
      <vt:lpstr>Climate Change</vt:lpstr>
      <vt:lpstr>Why is climate change happening?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 Tandem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Jordan Pinneke</dc:creator>
  <cp:lastModifiedBy>Cornelis Hameete</cp:lastModifiedBy>
  <cp:revision>18</cp:revision>
  <dcterms:created xsi:type="dcterms:W3CDTF">2015-05-28T16:02:25Z</dcterms:created>
  <dcterms:modified xsi:type="dcterms:W3CDTF">2023-03-16T13:56:15Z</dcterms:modified>
</cp:coreProperties>
</file>