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3" r:id="rId3"/>
    <p:sldId id="256" r:id="rId4"/>
    <p:sldId id="259" r:id="rId5"/>
    <p:sldId id="260" r:id="rId6"/>
    <p:sldId id="264" r:id="rId7"/>
    <p:sldId id="267" r:id="rId8"/>
    <p:sldId id="265" r:id="rId9"/>
    <p:sldId id="257" r:id="rId10"/>
    <p:sldId id="268" r:id="rId11"/>
    <p:sldId id="261" r:id="rId12"/>
  </p:sldIdLst>
  <p:sldSz cx="9144000" cy="6858000" type="screen4x3"/>
  <p:notesSz cx="6858000" cy="9144000"/>
  <p:custDataLst>
    <p:tags r:id="rId14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s Hameete" userId="90585a933903525e" providerId="LiveId" clId="{5FF11E5D-0F32-48A3-B045-6D717210D5BF}"/>
    <pc:docChg chg="modSld">
      <pc:chgData name="Cornelis Hameete" userId="90585a933903525e" providerId="LiveId" clId="{5FF11E5D-0F32-48A3-B045-6D717210D5BF}" dt="2021-01-15T13:09:50.433" v="34" actId="20577"/>
      <pc:docMkLst>
        <pc:docMk/>
      </pc:docMkLst>
      <pc:sldChg chg="modSp">
        <pc:chgData name="Cornelis Hameete" userId="90585a933903525e" providerId="LiveId" clId="{5FF11E5D-0F32-48A3-B045-6D717210D5BF}" dt="2021-01-15T13:09:50.433" v="34" actId="20577"/>
        <pc:sldMkLst>
          <pc:docMk/>
          <pc:sldMk cId="0" sldId="256"/>
        </pc:sldMkLst>
        <pc:spChg chg="mod">
          <ac:chgData name="Cornelis Hameete" userId="90585a933903525e" providerId="LiveId" clId="{5FF11E5D-0F32-48A3-B045-6D717210D5BF}" dt="2021-01-15T13:09:50.433" v="34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Cornelis Hameete" userId="90585a933903525e" providerId="LiveId" clId="{F7B7886A-8A99-43DC-9431-847B7C5F07D2}"/>
    <pc:docChg chg="modSld sldOrd">
      <pc:chgData name="Cornelis Hameete" userId="90585a933903525e" providerId="LiveId" clId="{F7B7886A-8A99-43DC-9431-847B7C5F07D2}" dt="2020-09-01T00:40:56.432" v="3" actId="1038"/>
      <pc:docMkLst>
        <pc:docMk/>
      </pc:docMkLst>
      <pc:sldChg chg="modSp mod ord">
        <pc:chgData name="Cornelis Hameete" userId="90585a933903525e" providerId="LiveId" clId="{F7B7886A-8A99-43DC-9431-847B7C5F07D2}" dt="2020-09-01T00:40:56.432" v="3" actId="1038"/>
        <pc:sldMkLst>
          <pc:docMk/>
          <pc:sldMk cId="0" sldId="260"/>
        </pc:sldMkLst>
        <pc:picChg chg="mod">
          <ac:chgData name="Cornelis Hameete" userId="90585a933903525e" providerId="LiveId" clId="{F7B7886A-8A99-43DC-9431-847B7C5F07D2}" dt="2020-09-01T00:40:56.432" v="3" actId="1038"/>
          <ac:picMkLst>
            <pc:docMk/>
            <pc:sldMk cId="0" sldId="260"/>
            <ac:picMk id="7175" creationId="{00000000-0000-0000-0000-000000000000}"/>
          </ac:picMkLst>
        </pc:picChg>
      </pc:sldChg>
    </pc:docChg>
  </pc:docChgLst>
  <pc:docChgLst>
    <pc:chgData name="Cornelis Hameete" userId="90585a933903525e" providerId="LiveId" clId="{BCEF56A7-8EF6-40A7-8BD5-FFF0A89AD657}"/>
    <pc:docChg chg="modSld">
      <pc:chgData name="Cornelis Hameete" userId="90585a933903525e" providerId="LiveId" clId="{BCEF56A7-8EF6-40A7-8BD5-FFF0A89AD657}" dt="2021-04-15T12:04:51.145" v="0" actId="1076"/>
      <pc:docMkLst>
        <pc:docMk/>
      </pc:docMkLst>
      <pc:sldChg chg="modSp mod">
        <pc:chgData name="Cornelis Hameete" userId="90585a933903525e" providerId="LiveId" clId="{BCEF56A7-8EF6-40A7-8BD5-FFF0A89AD657}" dt="2021-04-15T12:04:51.145" v="0" actId="1076"/>
        <pc:sldMkLst>
          <pc:docMk/>
          <pc:sldMk cId="0" sldId="260"/>
        </pc:sldMkLst>
        <pc:picChg chg="mod">
          <ac:chgData name="Cornelis Hameete" userId="90585a933903525e" providerId="LiveId" clId="{BCEF56A7-8EF6-40A7-8BD5-FFF0A89AD657}" dt="2021-04-15T12:04:51.145" v="0" actId="1076"/>
          <ac:picMkLst>
            <pc:docMk/>
            <pc:sldMk cId="0" sldId="260"/>
            <ac:picMk id="717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A5B954-90CC-472E-B760-9D669136760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05569-5763-473E-8FAB-CD4593FC0528}" type="slidenum">
              <a:rPr lang="nl-NL" altLang="nl-NL" smtClean="0"/>
              <a:pPr/>
              <a:t>6</a:t>
            </a:fld>
            <a:endParaRPr lang="nl-NL" altLang="nl-NL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353FF-C854-4BAE-B4AD-CFB1B7255C3D}" type="slidenum">
              <a:rPr lang="nl-NL" altLang="nl-NL" smtClean="0"/>
              <a:pPr/>
              <a:t>8</a:t>
            </a:fld>
            <a:endParaRPr lang="nl-NL" altLang="nl-NL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3810-D2A5-48E3-A5F6-FE88E2CA31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2E89-24A6-4622-8945-5A403BA9CE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D7BA-CD34-46E7-A7CE-CE72C224A3A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0197C-8541-432F-A86C-1F720F9B83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0F83-4382-403C-BC91-FB2FD4BB8A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D38B1-AF26-4DEB-A049-0478ECCD541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37929-7B7A-4666-8830-EE9CCCB502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4A49B-9A2B-4A58-BFF5-AD48B74CDB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0BA1-72BC-40FE-B5DA-B59399EC99A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3C5A-CCFE-4544-A7E4-D265B69FA2C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6640-AA7D-456F-9F6B-332A34DA42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86BD3E-B2AF-48ED-AFFF-6E66101632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estand:Schemaschild.png" TargetMode="External"/><Relationship Id="rId2" Type="http://schemas.openxmlformats.org/officeDocument/2006/relationships/hyperlink" Target="http://www.bioplek.org/animaties/homeostase/thyroxin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www.stamcel.org/afbeeldingen/alvleesklier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plek.org/animaties/homeostase/eilandjesvl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emale_Hormone_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577388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547813" y="3500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nl-NL" altLang="nl-NL" sz="3200" b="1">
                <a:solidFill>
                  <a:schemeClr val="bg1"/>
                </a:solidFill>
              </a:rPr>
              <a:t>Basisstof 2 Hormonen 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755650" y="24209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altLang="nl-NL" sz="4400" b="1">
                <a:solidFill>
                  <a:schemeClr val="bg1"/>
                </a:solidFill>
              </a:rPr>
              <a:t>Thema 6: Regeling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omeo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55725"/>
            <a:ext cx="88392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234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4000">
                <a:solidFill>
                  <a:schemeClr val="accent2"/>
                </a:solidFill>
                <a:latin typeface="Tahoma" pitchFamily="34" charset="0"/>
              </a:rPr>
              <a:t>Bijnieren</a:t>
            </a:r>
            <a:endParaRPr lang="nl-NL" altLang="nl-NL" sz="40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4005263"/>
            <a:ext cx="84963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nl-NL" sz="2400">
                <a:latin typeface="Tahoma" pitchFamily="34" charset="0"/>
              </a:rPr>
              <a:t> Hormoon adrenaline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nl-NL" sz="2400">
                <a:latin typeface="Tahoma" pitchFamily="34" charset="0"/>
              </a:rPr>
              <a:t> Heeft een snelle kortdurende werking in stress-situaties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nl-NL" sz="2400">
                <a:latin typeface="Tahoma" pitchFamily="34" charset="0"/>
              </a:rPr>
              <a:t> Glycogeen wordt omgezet in glucose (in spieren en lever)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nl-NL" sz="2400">
                <a:latin typeface="Tahoma" pitchFamily="34" charset="0"/>
              </a:rPr>
              <a:t> Hartslag en ademhaling omhoog, verwijden bloedvaten     naar skeletspieren en hersenen. Vertering wordt geremd.</a:t>
            </a:r>
            <a:endParaRPr lang="nl-NL" altLang="nl-NL" sz="2400">
              <a:latin typeface="Tahoma" pitchFamily="34" charset="0"/>
            </a:endParaRPr>
          </a:p>
        </p:txBody>
      </p:sp>
      <p:pic>
        <p:nvPicPr>
          <p:cNvPr id="7174" name="Picture 6" descr="i-love-adrena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685925" cy="230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6" name="Picture 8" descr="JASON%20SMYTH'S%20ADRENALINE%20TOUR%2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738" y="188913"/>
            <a:ext cx="17557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8" name="Picture 10" descr="adrena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7888" y="188913"/>
            <a:ext cx="1824037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9" descr="http://www.vob-ond.be/Biologielexicon/alfabetmap/N/bijnier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938" y="1236663"/>
            <a:ext cx="307975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sz="4000">
                <a:solidFill>
                  <a:schemeClr val="accent2"/>
                </a:solidFill>
                <a:latin typeface="Tahoma" pitchFamily="34" charset="0"/>
              </a:rPr>
              <a:t>Hormonen</a:t>
            </a:r>
            <a:endParaRPr lang="nl-NL" altLang="nl-NL" sz="40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8604250" cy="279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/>
              <a:t> Eiwitten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/>
              <a:t> Afgegeven door endocriene klier aan het bloed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/>
              <a:t> Trager dan het zenuwstelsel, maar werken langer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/>
              <a:t> Hebben specifieke molecuulstructuur </a:t>
            </a:r>
            <a:r>
              <a:rPr lang="nl-NL" altLang="nl-NL" sz="2400" dirty="0">
                <a:sym typeface="Wingdings" pitchFamily="2" charset="2"/>
              </a:rPr>
              <a:t> alleen herkend door receptormoleculen op doelwitorganen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812" y="3977598"/>
            <a:ext cx="5794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kstvak 1"/>
          <p:cNvSpPr txBox="1">
            <a:spLocks noChangeArrowheads="1"/>
          </p:cNvSpPr>
          <p:nvPr/>
        </p:nvSpPr>
        <p:spPr bwMode="auto">
          <a:xfrm>
            <a:off x="1835150" y="4067175"/>
            <a:ext cx="1458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400" b="1">
                <a:solidFill>
                  <a:srgbClr val="C00000"/>
                </a:solidFill>
              </a:rPr>
              <a:t>Exocriene klier</a:t>
            </a:r>
            <a:endParaRPr lang="nl-NL" altLang="nl-NL" sz="1400" b="1">
              <a:solidFill>
                <a:srgbClr val="C00000"/>
              </a:solidFill>
            </a:endParaRPr>
          </a:p>
        </p:txBody>
      </p:sp>
      <p:sp>
        <p:nvSpPr>
          <p:cNvPr id="3078" name="Tekstvak 7"/>
          <p:cNvSpPr txBox="1">
            <a:spLocks noChangeArrowheads="1"/>
          </p:cNvSpPr>
          <p:nvPr/>
        </p:nvSpPr>
        <p:spPr bwMode="auto">
          <a:xfrm>
            <a:off x="5364163" y="4075113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400" b="1">
                <a:solidFill>
                  <a:srgbClr val="C00000"/>
                </a:solidFill>
              </a:rPr>
              <a:t>Endocriene klier</a:t>
            </a:r>
            <a:endParaRPr lang="nl-NL" altLang="nl-NL" sz="1400" b="1">
              <a:solidFill>
                <a:srgbClr val="C0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79613" y="6207125"/>
            <a:ext cx="8096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Kliercellen</a:t>
            </a:r>
            <a:endParaRPr lang="nl-NL" sz="1050" dirty="0"/>
          </a:p>
        </p:txBody>
      </p:sp>
      <p:sp>
        <p:nvSpPr>
          <p:cNvPr id="10" name="Tekstvak 9"/>
          <p:cNvSpPr txBox="1"/>
          <p:nvPr/>
        </p:nvSpPr>
        <p:spPr>
          <a:xfrm>
            <a:off x="3938588" y="5294313"/>
            <a:ext cx="711200" cy="252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Bloedvat</a:t>
            </a:r>
            <a:endParaRPr lang="nl-NL" sz="1050" dirty="0"/>
          </a:p>
        </p:txBody>
      </p:sp>
      <p:sp>
        <p:nvSpPr>
          <p:cNvPr id="11" name="Tekstvak 10"/>
          <p:cNvSpPr txBox="1"/>
          <p:nvPr/>
        </p:nvSpPr>
        <p:spPr>
          <a:xfrm>
            <a:off x="3860800" y="4652963"/>
            <a:ext cx="15763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 err="1"/>
              <a:t>Hormoonproducerende</a:t>
            </a:r>
            <a:endParaRPr lang="en-US" sz="1050" dirty="0"/>
          </a:p>
          <a:p>
            <a:pPr algn="ctr">
              <a:defRPr/>
            </a:pPr>
            <a:r>
              <a:rPr lang="en-US" sz="1050" dirty="0" err="1"/>
              <a:t>kliercellen</a:t>
            </a:r>
            <a:endParaRPr lang="nl-NL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upload.wikimedia.org/wikipedia/commons/d/da/Illu_endocrine_syste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71500"/>
            <a:ext cx="371475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0688" y="1928813"/>
            <a:ext cx="3214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dirty="0"/>
              <a:t>1 </a:t>
            </a:r>
            <a:r>
              <a:rPr lang="nl-NL" altLang="nl-NL"/>
              <a:t>= Hypothalamus</a:t>
            </a:r>
            <a:br>
              <a:rPr lang="nl-NL" altLang="nl-NL" dirty="0"/>
            </a:br>
            <a:r>
              <a:rPr lang="nl-NL" altLang="nl-NL" dirty="0"/>
              <a:t>2 = Hypofyse</a:t>
            </a:r>
            <a:br>
              <a:rPr lang="nl-NL" altLang="nl-NL" dirty="0"/>
            </a:br>
            <a:r>
              <a:rPr lang="nl-NL" altLang="nl-NL" dirty="0"/>
              <a:t>3 = Schildklier</a:t>
            </a:r>
            <a:br>
              <a:rPr lang="nl-NL" altLang="nl-NL" dirty="0"/>
            </a:br>
            <a:r>
              <a:rPr lang="nl-NL" altLang="nl-NL" dirty="0"/>
              <a:t>4 = Thymus</a:t>
            </a:r>
            <a:br>
              <a:rPr lang="nl-NL" altLang="nl-NL" dirty="0"/>
            </a:br>
            <a:r>
              <a:rPr lang="nl-NL" altLang="nl-NL" dirty="0"/>
              <a:t>5 = Bijnieren</a:t>
            </a:r>
            <a:br>
              <a:rPr lang="nl-NL" altLang="nl-NL" dirty="0"/>
            </a:br>
            <a:r>
              <a:rPr lang="nl-NL" altLang="nl-NL" dirty="0"/>
              <a:t>6 = Alvleesklier</a:t>
            </a:r>
            <a:br>
              <a:rPr lang="nl-NL" altLang="nl-NL" dirty="0"/>
            </a:br>
            <a:r>
              <a:rPr lang="nl-NL" altLang="nl-NL" dirty="0"/>
              <a:t>7 = Eierstokken</a:t>
            </a:r>
            <a:br>
              <a:rPr lang="nl-NL" altLang="nl-NL" dirty="0"/>
            </a:br>
            <a:r>
              <a:rPr lang="nl-NL" altLang="nl-NL" dirty="0"/>
              <a:t>8 = Testes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063" y="795338"/>
            <a:ext cx="5186362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6513" y="122238"/>
            <a:ext cx="249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4000">
                <a:solidFill>
                  <a:schemeClr val="accent2"/>
                </a:solidFill>
                <a:latin typeface="Tahoma" pitchFamily="34" charset="0"/>
              </a:rPr>
              <a:t>Hypofyse</a:t>
            </a:r>
            <a:endParaRPr lang="nl-NL" altLang="nl-NL" sz="40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513" y="823913"/>
            <a:ext cx="3382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1600">
                <a:latin typeface="Tahoma" pitchFamily="34" charset="0"/>
              </a:rPr>
              <a:t>Produceert hormonen die de werking van andere hormoonklieren beinvloeden.</a:t>
            </a:r>
          </a:p>
        </p:txBody>
      </p:sp>
      <p:sp>
        <p:nvSpPr>
          <p:cNvPr id="5125" name="Tekstvak 1"/>
          <p:cNvSpPr txBox="1">
            <a:spLocks noChangeArrowheads="1"/>
          </p:cNvSpPr>
          <p:nvPr/>
        </p:nvSpPr>
        <p:spPr bwMode="auto">
          <a:xfrm>
            <a:off x="5219700" y="1196975"/>
            <a:ext cx="1165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/>
              <a:t>Hypothalamus</a:t>
            </a:r>
            <a:endParaRPr lang="nl-NL" altLang="nl-NL" sz="1200"/>
          </a:p>
        </p:txBody>
      </p:sp>
      <p:sp>
        <p:nvSpPr>
          <p:cNvPr id="5126" name="Tekstvak 6"/>
          <p:cNvSpPr txBox="1">
            <a:spLocks noChangeArrowheads="1"/>
          </p:cNvSpPr>
          <p:nvPr/>
        </p:nvSpPr>
        <p:spPr bwMode="auto">
          <a:xfrm>
            <a:off x="4932363" y="6297613"/>
            <a:ext cx="381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/>
              <a:t>LH</a:t>
            </a:r>
            <a:endParaRPr lang="nl-NL" altLang="nl-NL" sz="1200"/>
          </a:p>
        </p:txBody>
      </p:sp>
      <p:sp>
        <p:nvSpPr>
          <p:cNvPr id="5127" name="Tekstvak 7"/>
          <p:cNvSpPr txBox="1">
            <a:spLocks noChangeArrowheads="1"/>
          </p:cNvSpPr>
          <p:nvPr/>
        </p:nvSpPr>
        <p:spPr bwMode="auto">
          <a:xfrm>
            <a:off x="4879975" y="5516563"/>
            <a:ext cx="492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/>
              <a:t>FSH</a:t>
            </a:r>
            <a:endParaRPr lang="nl-NL" altLang="nl-NL" sz="1200"/>
          </a:p>
        </p:txBody>
      </p:sp>
      <p:sp>
        <p:nvSpPr>
          <p:cNvPr id="5128" name="Tekstvak 8"/>
          <p:cNvSpPr txBox="1">
            <a:spLocks noChangeArrowheads="1"/>
          </p:cNvSpPr>
          <p:nvPr/>
        </p:nvSpPr>
        <p:spPr bwMode="auto">
          <a:xfrm>
            <a:off x="4727575" y="3068638"/>
            <a:ext cx="492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/>
              <a:t>TSH</a:t>
            </a:r>
            <a:endParaRPr lang="nl-NL" altLang="nl-NL" sz="1200"/>
          </a:p>
        </p:txBody>
      </p:sp>
      <p:sp>
        <p:nvSpPr>
          <p:cNvPr id="5129" name="Tekstvak 9"/>
          <p:cNvSpPr txBox="1">
            <a:spLocks noChangeArrowheads="1"/>
          </p:cNvSpPr>
          <p:nvPr/>
        </p:nvSpPr>
        <p:spPr bwMode="auto">
          <a:xfrm>
            <a:off x="5748338" y="6364288"/>
            <a:ext cx="969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800"/>
              <a:t>Eierstok en testis</a:t>
            </a:r>
            <a:endParaRPr lang="nl-NL" altLang="nl-NL" sz="800"/>
          </a:p>
        </p:txBody>
      </p:sp>
      <p:sp>
        <p:nvSpPr>
          <p:cNvPr id="5130" name="Tekstvak 10"/>
          <p:cNvSpPr txBox="1">
            <a:spLocks noChangeArrowheads="1"/>
          </p:cNvSpPr>
          <p:nvPr/>
        </p:nvSpPr>
        <p:spPr bwMode="auto">
          <a:xfrm>
            <a:off x="6465888" y="4241800"/>
            <a:ext cx="5857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800"/>
              <a:t>Bijnieren</a:t>
            </a:r>
            <a:endParaRPr lang="nl-NL" altLang="nl-NL" sz="800"/>
          </a:p>
        </p:txBody>
      </p:sp>
      <p:sp>
        <p:nvSpPr>
          <p:cNvPr id="5131" name="Tekstvak 11"/>
          <p:cNvSpPr txBox="1">
            <a:spLocks noChangeArrowheads="1"/>
          </p:cNvSpPr>
          <p:nvPr/>
        </p:nvSpPr>
        <p:spPr bwMode="auto">
          <a:xfrm>
            <a:off x="6432550" y="3795713"/>
            <a:ext cx="652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800"/>
              <a:t>Schildklier</a:t>
            </a:r>
            <a:endParaRPr lang="nl-NL" altLang="nl-NL" sz="800"/>
          </a:p>
        </p:txBody>
      </p:sp>
      <p:sp>
        <p:nvSpPr>
          <p:cNvPr id="5132" name="Tekstvak 12"/>
          <p:cNvSpPr txBox="1">
            <a:spLocks noChangeArrowheads="1"/>
          </p:cNvSpPr>
          <p:nvPr/>
        </p:nvSpPr>
        <p:spPr bwMode="auto">
          <a:xfrm>
            <a:off x="3071813" y="4289425"/>
            <a:ext cx="541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800"/>
              <a:t>Borsten</a:t>
            </a:r>
            <a:endParaRPr lang="nl-NL" altLang="nl-NL" sz="800"/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5219700" y="2382838"/>
            <a:ext cx="1055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 b="1">
                <a:solidFill>
                  <a:srgbClr val="C00000"/>
                </a:solidFill>
              </a:rPr>
              <a:t>Achterkwab</a:t>
            </a:r>
            <a:endParaRPr lang="nl-NL" altLang="nl-NL" sz="1200" b="1">
              <a:solidFill>
                <a:srgbClr val="C00000"/>
              </a:solidFill>
            </a:endParaRPr>
          </a:p>
        </p:txBody>
      </p:sp>
      <p:sp>
        <p:nvSpPr>
          <p:cNvPr id="5134" name="Tekstvak 14"/>
          <p:cNvSpPr txBox="1">
            <a:spLocks noChangeArrowheads="1"/>
          </p:cNvSpPr>
          <p:nvPr/>
        </p:nvSpPr>
        <p:spPr bwMode="auto">
          <a:xfrm>
            <a:off x="2703513" y="2403475"/>
            <a:ext cx="909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 b="1">
                <a:solidFill>
                  <a:srgbClr val="C00000"/>
                </a:solidFill>
              </a:rPr>
              <a:t>Voorkwab</a:t>
            </a:r>
            <a:endParaRPr lang="nl-NL" altLang="nl-NL" sz="1200" b="1">
              <a:solidFill>
                <a:srgbClr val="C00000"/>
              </a:solidFill>
            </a:endParaRPr>
          </a:p>
        </p:txBody>
      </p:sp>
      <p:sp>
        <p:nvSpPr>
          <p:cNvPr id="5135" name="Tekstvak 15"/>
          <p:cNvSpPr txBox="1">
            <a:spLocks noChangeArrowheads="1"/>
          </p:cNvSpPr>
          <p:nvPr/>
        </p:nvSpPr>
        <p:spPr bwMode="auto">
          <a:xfrm rot="-5143318">
            <a:off x="3303588" y="4837112"/>
            <a:ext cx="11636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/>
              <a:t>Groeihormoon</a:t>
            </a:r>
            <a:endParaRPr lang="nl-NL" altLang="nl-NL" sz="1200"/>
          </a:p>
        </p:txBody>
      </p:sp>
      <p:sp>
        <p:nvSpPr>
          <p:cNvPr id="5136" name="Tekstvak 16"/>
          <p:cNvSpPr txBox="1">
            <a:spLocks noChangeArrowheads="1"/>
          </p:cNvSpPr>
          <p:nvPr/>
        </p:nvSpPr>
        <p:spPr bwMode="auto">
          <a:xfrm rot="-4885841">
            <a:off x="3537744" y="3280569"/>
            <a:ext cx="752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000"/>
              <a:t>Prolactine</a:t>
            </a:r>
            <a:endParaRPr lang="nl-NL" altLang="nl-NL" sz="1000"/>
          </a:p>
        </p:txBody>
      </p:sp>
      <p:sp>
        <p:nvSpPr>
          <p:cNvPr id="5137" name="Tekstvak 17"/>
          <p:cNvSpPr txBox="1">
            <a:spLocks noChangeArrowheads="1"/>
          </p:cNvSpPr>
          <p:nvPr/>
        </p:nvSpPr>
        <p:spPr bwMode="auto">
          <a:xfrm rot="4052869">
            <a:off x="4760913" y="4259262"/>
            <a:ext cx="603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/>
              <a:t>ACTH</a:t>
            </a:r>
            <a:endParaRPr lang="nl-NL" altLang="nl-NL" sz="1200"/>
          </a:p>
        </p:txBody>
      </p:sp>
      <p:pic>
        <p:nvPicPr>
          <p:cNvPr id="2" name="Picture 7" descr="http://www.oknieuws.nl/userfiles/image/nierGRO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1675" y="742950"/>
            <a:ext cx="8143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http://t3.gstatic.com/images?q=tbn:ANd9GcSIRNWR9iJV0rxKs0DqURmiKNlplfS23kPu-LjIFWUn9ho_WGJ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1313" y="1477963"/>
            <a:ext cx="122555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4038" y="2541588"/>
            <a:ext cx="800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Rechte verbindingslijn met pijl 3"/>
          <p:cNvCxnSpPr/>
          <p:nvPr/>
        </p:nvCxnSpPr>
        <p:spPr>
          <a:xfrm flipV="1">
            <a:off x="4819650" y="1557338"/>
            <a:ext cx="2232025" cy="84613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4879975" y="1979613"/>
            <a:ext cx="3294063" cy="42386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6875463" y="2133600"/>
            <a:ext cx="1225550" cy="8397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>
            <a:spLocks noChangeArrowheads="1"/>
          </p:cNvSpPr>
          <p:nvPr/>
        </p:nvSpPr>
        <p:spPr bwMode="auto">
          <a:xfrm>
            <a:off x="6465888" y="1884363"/>
            <a:ext cx="868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/>
              <a:t>Oxytocine</a:t>
            </a:r>
            <a:endParaRPr lang="nl-NL" altLang="nl-NL" sz="1200"/>
          </a:p>
        </p:txBody>
      </p:sp>
      <p:sp>
        <p:nvSpPr>
          <p:cNvPr id="32" name="Tekstvak 31"/>
          <p:cNvSpPr txBox="1">
            <a:spLocks noChangeArrowheads="1"/>
          </p:cNvSpPr>
          <p:nvPr/>
        </p:nvSpPr>
        <p:spPr bwMode="auto">
          <a:xfrm>
            <a:off x="5681663" y="1703388"/>
            <a:ext cx="50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/>
              <a:t>ADH</a:t>
            </a:r>
            <a:endParaRPr lang="nl-NL" altLang="nl-NL" sz="1200"/>
          </a:p>
        </p:txBody>
      </p:sp>
      <p:sp>
        <p:nvSpPr>
          <p:cNvPr id="33" name="Tekstvak 32"/>
          <p:cNvSpPr txBox="1">
            <a:spLocks noChangeArrowheads="1"/>
          </p:cNvSpPr>
          <p:nvPr/>
        </p:nvSpPr>
        <p:spPr bwMode="auto">
          <a:xfrm>
            <a:off x="8304213" y="3341688"/>
            <a:ext cx="539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800"/>
              <a:t>Borsten</a:t>
            </a:r>
            <a:endParaRPr lang="nl-NL" altLang="nl-NL" sz="800"/>
          </a:p>
        </p:txBody>
      </p:sp>
      <p:sp>
        <p:nvSpPr>
          <p:cNvPr id="34" name="Tekstvak 33"/>
          <p:cNvSpPr txBox="1">
            <a:spLocks noChangeArrowheads="1"/>
          </p:cNvSpPr>
          <p:nvPr/>
        </p:nvSpPr>
        <p:spPr bwMode="auto">
          <a:xfrm>
            <a:off x="7935913" y="223837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800"/>
              <a:t>Baarmoeder (weeën)</a:t>
            </a:r>
            <a:endParaRPr lang="nl-NL" altLang="nl-NL" sz="800"/>
          </a:p>
        </p:txBody>
      </p:sp>
      <p:sp>
        <p:nvSpPr>
          <p:cNvPr id="35" name="Tekstvak 34"/>
          <p:cNvSpPr txBox="1">
            <a:spLocks noChangeArrowheads="1"/>
          </p:cNvSpPr>
          <p:nvPr/>
        </p:nvSpPr>
        <p:spPr bwMode="auto">
          <a:xfrm>
            <a:off x="7243763" y="1546225"/>
            <a:ext cx="488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800"/>
              <a:t>Nieren</a:t>
            </a:r>
            <a:endParaRPr lang="nl-NL" altLang="nl-NL" sz="800"/>
          </a:p>
        </p:txBody>
      </p:sp>
      <p:cxnSp>
        <p:nvCxnSpPr>
          <p:cNvPr id="25" name="Rechte verbindingslijn met pijl 24"/>
          <p:cNvCxnSpPr/>
          <p:nvPr/>
        </p:nvCxnSpPr>
        <p:spPr>
          <a:xfrm>
            <a:off x="6759575" y="3449638"/>
            <a:ext cx="836613" cy="3444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943600" y="6165850"/>
            <a:ext cx="1544638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1" name="Tekstvak 39"/>
          <p:cNvSpPr txBox="1">
            <a:spLocks noChangeArrowheads="1"/>
          </p:cNvSpPr>
          <p:nvPr/>
        </p:nvSpPr>
        <p:spPr bwMode="auto">
          <a:xfrm>
            <a:off x="7572375" y="5902325"/>
            <a:ext cx="1200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nl-NL" sz="1200"/>
              <a:t>Oestrogeen en</a:t>
            </a:r>
          </a:p>
          <a:p>
            <a:pPr algn="ctr"/>
            <a:r>
              <a:rPr lang="en-US" altLang="nl-NL" sz="1200"/>
              <a:t>progesteron</a:t>
            </a:r>
            <a:endParaRPr lang="nl-NL" altLang="nl-NL" sz="1200"/>
          </a:p>
        </p:txBody>
      </p:sp>
      <p:sp>
        <p:nvSpPr>
          <p:cNvPr id="5152" name="Tekstvak 40"/>
          <p:cNvSpPr txBox="1">
            <a:spLocks noChangeArrowheads="1"/>
          </p:cNvSpPr>
          <p:nvPr/>
        </p:nvSpPr>
        <p:spPr bwMode="auto">
          <a:xfrm>
            <a:off x="7596188" y="3733800"/>
            <a:ext cx="858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nl-NL" sz="1200"/>
              <a:t>Thyroxine</a:t>
            </a:r>
            <a:endParaRPr lang="nl-NL" altLang="nl-NL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2636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4000">
                <a:solidFill>
                  <a:schemeClr val="accent2"/>
                </a:solidFill>
                <a:latin typeface="Tahoma" pitchFamily="34" charset="0"/>
              </a:rPr>
              <a:t>Schildklier</a:t>
            </a:r>
            <a:endParaRPr lang="nl-NL" altLang="nl-NL" sz="40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1557338"/>
            <a:ext cx="38862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nl-NL" sz="2400">
                <a:latin typeface="Tahoma" pitchFamily="34" charset="0"/>
              </a:rPr>
              <a:t> Stimuleert de </a:t>
            </a:r>
            <a:br>
              <a:rPr lang="en-US" altLang="nl-NL" sz="2400">
                <a:latin typeface="Tahoma" pitchFamily="34" charset="0"/>
              </a:rPr>
            </a:br>
            <a:r>
              <a:rPr lang="en-US" altLang="nl-NL" sz="2400">
                <a:latin typeface="Tahoma" pitchFamily="34" charset="0"/>
              </a:rPr>
              <a:t>  stofwisseling, groei en</a:t>
            </a:r>
            <a:br>
              <a:rPr lang="en-US" altLang="nl-NL" sz="2400">
                <a:latin typeface="Tahoma" pitchFamily="34" charset="0"/>
              </a:rPr>
            </a:br>
            <a:r>
              <a:rPr lang="en-US" altLang="nl-NL" sz="2400">
                <a:latin typeface="Tahoma" pitchFamily="34" charset="0"/>
              </a:rPr>
              <a:t>  ontwikkeling.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nl-NL" sz="2400">
                <a:latin typeface="Tahoma" pitchFamily="34" charset="0"/>
              </a:rPr>
              <a:t>Bij Jood tekort ontstaat</a:t>
            </a:r>
            <a:br>
              <a:rPr lang="en-US" altLang="nl-NL" sz="2400">
                <a:latin typeface="Tahoma" pitchFamily="34" charset="0"/>
              </a:rPr>
            </a:br>
            <a:r>
              <a:rPr lang="en-US" altLang="nl-NL" sz="2400">
                <a:latin typeface="Tahoma" pitchFamily="34" charset="0"/>
              </a:rPr>
              <a:t>  Struma.</a:t>
            </a:r>
            <a:endParaRPr lang="nl-NL" altLang="nl-NL" sz="2400">
              <a:latin typeface="Tahoma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82588" y="56197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nl-NL" dirty="0">
                <a:hlinkClick r:id="rId2"/>
              </a:rPr>
              <a:t>Animatie Bioplek schildklier</a:t>
            </a:r>
            <a:endParaRPr lang="nl-NL" altLang="nl-NL" dirty="0"/>
          </a:p>
        </p:txBody>
      </p:sp>
      <p:pic>
        <p:nvPicPr>
          <p:cNvPr id="7173" name="Picture 9" descr="http://upload.wikimedia.org/wikipedia/commons/a/a0/Schemaschild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57188"/>
            <a:ext cx="6119812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ttp://www.strumeth.nl/afbeeldingen%20NL/Ethiopie2%20006%5B1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5483" y="194777"/>
            <a:ext cx="4824933" cy="64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solidFill>
                  <a:schemeClr val="accent2"/>
                </a:solidFill>
              </a:rPr>
              <a:t>De</a:t>
            </a:r>
            <a:r>
              <a:rPr lang="nl-NL" altLang="nl-NL"/>
              <a:t> </a:t>
            </a:r>
            <a:r>
              <a:rPr lang="nl-NL" altLang="nl-NL">
                <a:solidFill>
                  <a:schemeClr val="accent2"/>
                </a:solidFill>
              </a:rPr>
              <a:t>schildklier</a:t>
            </a:r>
          </a:p>
        </p:txBody>
      </p:sp>
      <p:pic>
        <p:nvPicPr>
          <p:cNvPr id="6147" name="Picture 3" descr="bionda_schildkl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84313"/>
            <a:ext cx="31083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5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0775" y="2903538"/>
            <a:ext cx="285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2706688" y="4267200"/>
            <a:ext cx="2303462" cy="282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054600" y="4289425"/>
            <a:ext cx="1592263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solidFill>
                  <a:schemeClr val="accent2"/>
                </a:solidFill>
              </a:rPr>
              <a:t>Te weinig thyroxine?</a:t>
            </a:r>
          </a:p>
        </p:txBody>
      </p:sp>
      <p:pic>
        <p:nvPicPr>
          <p:cNvPr id="8195" name="Picture 4" descr="aditya-dev-bodybuilder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2060575"/>
            <a:ext cx="6192837" cy="4797425"/>
          </a:xfrm>
          <a:noFill/>
        </p:spPr>
      </p:pic>
      <p:pic>
        <p:nvPicPr>
          <p:cNvPr id="8196" name="Picture 6" descr="aditya-dev-bodybuilder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35941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0"/>
            <a:ext cx="7772400" cy="1143000"/>
          </a:xfrm>
        </p:spPr>
        <p:txBody>
          <a:bodyPr/>
          <a:lstStyle/>
          <a:p>
            <a:pPr eaLnBrk="1" hangingPunct="1"/>
            <a:r>
              <a:rPr lang="nl-NL" altLang="nl-NL">
                <a:solidFill>
                  <a:schemeClr val="accent2"/>
                </a:solidFill>
              </a:rPr>
              <a:t>De eilandjes van Langerhans</a:t>
            </a:r>
          </a:p>
        </p:txBody>
      </p:sp>
      <p:pic>
        <p:nvPicPr>
          <p:cNvPr id="9219" name="Picture 3" descr="alvleeskli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44588"/>
            <a:ext cx="6670675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(klik op het plaatje voor een vergroting.) 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3238500"/>
            <a:ext cx="2381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2901950" y="3984625"/>
            <a:ext cx="5056188" cy="2292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>
          <a:xfrm flipV="1">
            <a:off x="5759450" y="3236913"/>
            <a:ext cx="3205163" cy="17462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54888" cy="1143000"/>
          </a:xfrm>
        </p:spPr>
        <p:txBody>
          <a:bodyPr/>
          <a:lstStyle/>
          <a:p>
            <a:pPr eaLnBrk="1" hangingPunct="1"/>
            <a:r>
              <a:rPr lang="nl-NL" altLang="nl-NL">
                <a:solidFill>
                  <a:schemeClr val="accent2"/>
                </a:solidFill>
              </a:rPr>
              <a:t>Insuline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39750" y="5300663"/>
            <a:ext cx="372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nl-NL">
                <a:hlinkClick r:id="rId2"/>
              </a:rPr>
              <a:t>Animatie Bioplek insuline-glucagon</a:t>
            </a:r>
            <a:endParaRPr lang="nl-NL" altLang="nl-NL"/>
          </a:p>
        </p:txBody>
      </p:sp>
      <p:sp>
        <p:nvSpPr>
          <p:cNvPr id="2" name="Rechthoek 1"/>
          <p:cNvSpPr/>
          <p:nvPr/>
        </p:nvSpPr>
        <p:spPr>
          <a:xfrm>
            <a:off x="1187450" y="2636838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187450" y="3581400"/>
            <a:ext cx="360363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339850" y="3076575"/>
            <a:ext cx="3603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785938" y="3308350"/>
            <a:ext cx="3603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005013" y="2800350"/>
            <a:ext cx="3603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92150" y="3273425"/>
            <a:ext cx="3587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84213" y="2816225"/>
            <a:ext cx="3587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604250" y="3076575"/>
            <a:ext cx="3603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8101013" y="3076575"/>
            <a:ext cx="3587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7596188" y="3076575"/>
            <a:ext cx="3603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7092950" y="3076575"/>
            <a:ext cx="3587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6588125" y="3076575"/>
            <a:ext cx="3603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084888" y="3076575"/>
            <a:ext cx="3587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580063" y="3076575"/>
            <a:ext cx="3603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PIJL-RECHTS 4"/>
          <p:cNvSpPr/>
          <p:nvPr/>
        </p:nvSpPr>
        <p:spPr>
          <a:xfrm>
            <a:off x="2995613" y="2439988"/>
            <a:ext cx="20875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PIJL-RECHTS 21"/>
          <p:cNvSpPr/>
          <p:nvPr/>
        </p:nvSpPr>
        <p:spPr>
          <a:xfrm flipH="1">
            <a:off x="2995613" y="2876550"/>
            <a:ext cx="2008187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261" name="Tekstvak 18"/>
          <p:cNvSpPr txBox="1">
            <a:spLocks noChangeArrowheads="1"/>
          </p:cNvSpPr>
          <p:nvPr/>
        </p:nvSpPr>
        <p:spPr bwMode="auto">
          <a:xfrm>
            <a:off x="633413" y="1860550"/>
            <a:ext cx="1731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glucose</a:t>
            </a:r>
            <a:endParaRPr lang="nl-NL" sz="3200" b="1"/>
          </a:p>
        </p:txBody>
      </p:sp>
      <p:sp>
        <p:nvSpPr>
          <p:cNvPr id="10262" name="Tekstvak 23"/>
          <p:cNvSpPr txBox="1">
            <a:spLocks noChangeArrowheads="1"/>
          </p:cNvSpPr>
          <p:nvPr/>
        </p:nvSpPr>
        <p:spPr bwMode="auto">
          <a:xfrm>
            <a:off x="6223000" y="2055813"/>
            <a:ext cx="2208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glycogeen</a:t>
            </a:r>
            <a:endParaRPr lang="nl-NL" sz="3200" b="1"/>
          </a:p>
        </p:txBody>
      </p:sp>
      <p:sp>
        <p:nvSpPr>
          <p:cNvPr id="10263" name="Tekstvak 24"/>
          <p:cNvSpPr txBox="1">
            <a:spLocks noChangeArrowheads="1"/>
          </p:cNvSpPr>
          <p:nvPr/>
        </p:nvSpPr>
        <p:spPr bwMode="auto">
          <a:xfrm>
            <a:off x="3173413" y="1741488"/>
            <a:ext cx="17319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insuline</a:t>
            </a:r>
            <a:endParaRPr lang="nl-NL" sz="3200" b="1">
              <a:solidFill>
                <a:srgbClr val="C00000"/>
              </a:solidFill>
            </a:endParaRPr>
          </a:p>
        </p:txBody>
      </p:sp>
      <p:sp>
        <p:nvSpPr>
          <p:cNvPr id="10264" name="Tekstvak 25"/>
          <p:cNvSpPr txBox="1">
            <a:spLocks noChangeArrowheads="1"/>
          </p:cNvSpPr>
          <p:nvPr/>
        </p:nvSpPr>
        <p:spPr bwMode="auto">
          <a:xfrm>
            <a:off x="3079750" y="3376613"/>
            <a:ext cx="200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glucagon</a:t>
            </a:r>
            <a:endParaRPr lang="nl-NL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201</Words>
  <Application>Microsoft Office PowerPoint</Application>
  <PresentationFormat>On-screen Show (4:3)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Tahoma</vt:lpstr>
      <vt:lpstr>Standaardontwerp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 schildklier</vt:lpstr>
      <vt:lpstr>Te weinig thyroxine?</vt:lpstr>
      <vt:lpstr>De eilandjes van Langerhans</vt:lpstr>
      <vt:lpstr>Insuline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Jarco Smeenk</dc:creator>
  <cp:lastModifiedBy>Cornelis Hameete</cp:lastModifiedBy>
  <cp:revision>17</cp:revision>
  <dcterms:created xsi:type="dcterms:W3CDTF">2008-06-02T18:35:31Z</dcterms:created>
  <dcterms:modified xsi:type="dcterms:W3CDTF">2022-04-25T22:55:01Z</dcterms:modified>
</cp:coreProperties>
</file>